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8"/>
  </p:notesMasterIdLst>
  <p:sldIdLst>
    <p:sldId id="258" r:id="rId2"/>
    <p:sldId id="268" r:id="rId3"/>
    <p:sldId id="269" r:id="rId4"/>
    <p:sldId id="270" r:id="rId5"/>
    <p:sldId id="317" r:id="rId6"/>
    <p:sldId id="318" r:id="rId7"/>
    <p:sldId id="319" r:id="rId8"/>
    <p:sldId id="275" r:id="rId9"/>
    <p:sldId id="288" r:id="rId10"/>
    <p:sldId id="283" r:id="rId11"/>
    <p:sldId id="284" r:id="rId12"/>
    <p:sldId id="285" r:id="rId13"/>
    <p:sldId id="286" r:id="rId14"/>
    <p:sldId id="287" r:id="rId15"/>
    <p:sldId id="320" r:id="rId16"/>
    <p:sldId id="301" r:id="rId17"/>
    <p:sldId id="277" r:id="rId18"/>
    <p:sldId id="298" r:id="rId19"/>
    <p:sldId id="294" r:id="rId20"/>
    <p:sldId id="295" r:id="rId21"/>
    <p:sldId id="296" r:id="rId22"/>
    <p:sldId id="297" r:id="rId23"/>
    <p:sldId id="299" r:id="rId24"/>
    <p:sldId id="300" r:id="rId25"/>
    <p:sldId id="278" r:id="rId26"/>
    <p:sldId id="322" r:id="rId27"/>
    <p:sldId id="323" r:id="rId28"/>
    <p:sldId id="324" r:id="rId29"/>
    <p:sldId id="325" r:id="rId30"/>
    <p:sldId id="326" r:id="rId31"/>
    <p:sldId id="327" r:id="rId32"/>
    <p:sldId id="328" r:id="rId33"/>
    <p:sldId id="330" r:id="rId34"/>
    <p:sldId id="331" r:id="rId35"/>
    <p:sldId id="280" r:id="rId36"/>
    <p:sldId id="313" r:id="rId37"/>
    <p:sldId id="315" r:id="rId38"/>
    <p:sldId id="316" r:id="rId39"/>
    <p:sldId id="314" r:id="rId40"/>
    <p:sldId id="281" r:id="rId41"/>
    <p:sldId id="302" r:id="rId42"/>
    <p:sldId id="303" r:id="rId43"/>
    <p:sldId id="304" r:id="rId44"/>
    <p:sldId id="305" r:id="rId45"/>
    <p:sldId id="307" r:id="rId46"/>
    <p:sldId id="306" r:id="rId47"/>
    <p:sldId id="312" r:id="rId48"/>
    <p:sldId id="332" r:id="rId49"/>
    <p:sldId id="333" r:id="rId50"/>
    <p:sldId id="273" r:id="rId51"/>
    <p:sldId id="308" r:id="rId52"/>
    <p:sldId id="309" r:id="rId53"/>
    <p:sldId id="310" r:id="rId54"/>
    <p:sldId id="274" r:id="rId55"/>
    <p:sldId id="311" r:id="rId56"/>
    <p:sldId id="272" r:id="rId5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pos="204" userDrawn="1">
          <p15:clr>
            <a:srgbClr val="A4A3A4"/>
          </p15:clr>
        </p15:guide>
        <p15:guide id="4" pos="5556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6" orient="horz" pos="4088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  <p15:guide id="8" orient="horz" pos="6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696"/>
    <a:srgbClr val="948777"/>
    <a:srgbClr val="E5DBD2"/>
    <a:srgbClr val="43435B"/>
    <a:srgbClr val="B1D1CE"/>
    <a:srgbClr val="D58584"/>
    <a:srgbClr val="658762"/>
    <a:srgbClr val="F6BBBF"/>
    <a:srgbClr val="E1F2EA"/>
    <a:srgbClr val="F86B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41" autoAdjust="0"/>
    <p:restoredTop sz="94712" autoAdjust="0"/>
  </p:normalViewPr>
  <p:slideViewPr>
    <p:cSldViewPr>
      <p:cViewPr varScale="1">
        <p:scale>
          <a:sx n="86" d="100"/>
          <a:sy n="86" d="100"/>
        </p:scale>
        <p:origin x="1282" y="72"/>
      </p:cViewPr>
      <p:guideLst>
        <p:guide pos="2880"/>
        <p:guide pos="204"/>
        <p:guide pos="5556"/>
        <p:guide orient="horz" pos="210"/>
        <p:guide orient="horz" pos="4088"/>
        <p:guide orient="horz" pos="2160"/>
        <p:guide orient="horz" pos="6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jpeg>
</file>

<file path=ppt/media/image26.png>
</file>

<file path=ppt/media/image27.jpe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40A39-2A66-4630-966C-58BCFE26669D}" type="datetimeFigureOut">
              <a:rPr lang="ko-KR" altLang="en-US" smtClean="0"/>
              <a:t>2018-08-01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0E502-8EE7-4EA1-95C8-27A396F60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914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2" name="직사각형 1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rgbClr val="E5DB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" name="직선 연결선 2"/>
            <p:cNvCxnSpPr/>
            <p:nvPr userDrawn="1"/>
          </p:nvCxnSpPr>
          <p:spPr>
            <a:xfrm>
              <a:off x="0" y="3429000"/>
              <a:ext cx="9144000" cy="0"/>
            </a:xfrm>
            <a:prstGeom prst="line">
              <a:avLst/>
            </a:prstGeom>
            <a:ln>
              <a:solidFill>
                <a:srgbClr val="4343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그룹 3"/>
            <p:cNvGrpSpPr/>
            <p:nvPr userDrawn="1"/>
          </p:nvGrpSpPr>
          <p:grpSpPr>
            <a:xfrm>
              <a:off x="2217199" y="1074199"/>
              <a:ext cx="4709602" cy="4709602"/>
              <a:chOff x="2217199" y="1074198"/>
              <a:chExt cx="4709602" cy="4709602"/>
            </a:xfrm>
          </p:grpSpPr>
          <p:sp>
            <p:nvSpPr>
              <p:cNvPr id="5" name="직사각형 4"/>
              <p:cNvSpPr/>
              <p:nvPr/>
            </p:nvSpPr>
            <p:spPr>
              <a:xfrm>
                <a:off x="2217199" y="1074198"/>
                <a:ext cx="4709602" cy="4709602"/>
              </a:xfrm>
              <a:prstGeom prst="rect">
                <a:avLst/>
              </a:prstGeom>
              <a:solidFill>
                <a:srgbClr val="E5DBD2"/>
              </a:solidFill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2379216" y="1236215"/>
                <a:ext cx="4385568" cy="4385568"/>
              </a:xfrm>
              <a:prstGeom prst="rect">
                <a:avLst/>
              </a:prstGeom>
              <a:solidFill>
                <a:srgbClr val="43435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" name="직선 연결선 6"/>
              <p:cNvCxnSpPr/>
              <p:nvPr/>
            </p:nvCxnSpPr>
            <p:spPr>
              <a:xfrm>
                <a:off x="4037028" y="4616335"/>
                <a:ext cx="1069944" cy="0"/>
              </a:xfrm>
              <a:prstGeom prst="line">
                <a:avLst/>
              </a:prstGeom>
              <a:ln>
                <a:solidFill>
                  <a:srgbClr val="98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8" name="Picture 8" descr="본문흰색"/>
          <p:cNvPicPr>
            <a:picLocks noChangeAspect="1" noChangeArrowheads="1"/>
          </p:cNvPicPr>
          <p:nvPr userDrawn="1"/>
        </p:nvPicPr>
        <p:blipFill>
          <a:blip r:embed="rId2" cstate="print">
            <a:lum bright="-100000" contrast="-100000"/>
          </a:blip>
          <a:srcRect/>
          <a:stretch>
            <a:fillRect/>
          </a:stretch>
        </p:blipFill>
        <p:spPr bwMode="auto">
          <a:xfrm>
            <a:off x="8124603" y="6244378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5397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1245326"/>
            <a:ext cx="9144000" cy="5612674"/>
            <a:chOff x="0" y="1245326"/>
            <a:chExt cx="9144000" cy="5612674"/>
          </a:xfrm>
        </p:grpSpPr>
        <p:sp>
          <p:nvSpPr>
            <p:cNvPr id="4" name="직사각형 3"/>
            <p:cNvSpPr/>
            <p:nvPr/>
          </p:nvSpPr>
          <p:spPr>
            <a:xfrm>
              <a:off x="0" y="2348652"/>
              <a:ext cx="9144000" cy="4509348"/>
            </a:xfrm>
            <a:prstGeom prst="rect">
              <a:avLst/>
            </a:prstGeom>
            <a:solidFill>
              <a:srgbClr val="E5DB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0" y="2348653"/>
              <a:ext cx="9144000" cy="0"/>
            </a:xfrm>
            <a:prstGeom prst="line">
              <a:avLst/>
            </a:prstGeom>
            <a:ln>
              <a:solidFill>
                <a:srgbClr val="4343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710732" y="1245326"/>
              <a:ext cx="3013600" cy="2171816"/>
            </a:xfrm>
            <a:prstGeom prst="rect">
              <a:avLst/>
            </a:prstGeom>
            <a:solidFill>
              <a:srgbClr val="E5DBD2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801189" y="1317762"/>
              <a:ext cx="2832686" cy="2026944"/>
            </a:xfrm>
            <a:prstGeom prst="rect">
              <a:avLst/>
            </a:prstGeom>
            <a:solidFill>
              <a:srgbClr val="43435B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pic>
        <p:nvPicPr>
          <p:cNvPr id="9" name="Picture 8" descr="본문흰색"/>
          <p:cNvPicPr>
            <a:picLocks noChangeAspect="1" noChangeArrowheads="1"/>
          </p:cNvPicPr>
          <p:nvPr userDrawn="1"/>
        </p:nvPicPr>
        <p:blipFill>
          <a:blip r:embed="rId2" cstate="print">
            <a:lum bright="-100000" contrast="-100000"/>
          </a:blip>
          <a:srcRect/>
          <a:stretch>
            <a:fillRect/>
          </a:stretch>
        </p:blipFill>
        <p:spPr bwMode="auto">
          <a:xfrm>
            <a:off x="179512" y="6244378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소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>
            <a:off x="0" y="3114123"/>
            <a:ext cx="9144000" cy="0"/>
          </a:xfrm>
          <a:prstGeom prst="line">
            <a:avLst/>
          </a:prstGeom>
          <a:ln>
            <a:solidFill>
              <a:srgbClr val="4343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/>
          <p:cNvGrpSpPr/>
          <p:nvPr userDrawn="1"/>
        </p:nvGrpSpPr>
        <p:grpSpPr>
          <a:xfrm>
            <a:off x="2027056" y="2034123"/>
            <a:ext cx="7116944" cy="1080000"/>
            <a:chOff x="0" y="1923090"/>
            <a:chExt cx="7116944" cy="1080000"/>
          </a:xfrm>
        </p:grpSpPr>
        <p:sp>
          <p:nvSpPr>
            <p:cNvPr id="5" name="직사각형 4"/>
            <p:cNvSpPr/>
            <p:nvPr/>
          </p:nvSpPr>
          <p:spPr>
            <a:xfrm>
              <a:off x="1047750" y="1923090"/>
              <a:ext cx="6069194" cy="1080000"/>
            </a:xfrm>
            <a:prstGeom prst="rect">
              <a:avLst/>
            </a:prstGeom>
            <a:solidFill>
              <a:srgbClr val="E5DBD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0" y="1923090"/>
              <a:ext cx="1080000" cy="1080000"/>
            </a:xfrm>
            <a:prstGeom prst="rect">
              <a:avLst/>
            </a:prstGeom>
            <a:solidFill>
              <a:srgbClr val="43435B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Picture 8" descr="본문흰색"/>
          <p:cNvPicPr>
            <a:picLocks noChangeAspect="1" noChangeArrowheads="1"/>
          </p:cNvPicPr>
          <p:nvPr userDrawn="1"/>
        </p:nvPicPr>
        <p:blipFill>
          <a:blip r:embed="rId2" cstate="print">
            <a:lum bright="-100000" contrast="-100000"/>
          </a:blip>
          <a:srcRect/>
          <a:stretch>
            <a:fillRect/>
          </a:stretch>
        </p:blipFill>
        <p:spPr bwMode="auto">
          <a:xfrm>
            <a:off x="179512" y="6244378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1"/>
            <a:ext cx="9144000" cy="6857998"/>
            <a:chOff x="0" y="1"/>
            <a:chExt cx="9144000" cy="6857998"/>
          </a:xfrm>
        </p:grpSpPr>
        <p:grpSp>
          <p:nvGrpSpPr>
            <p:cNvPr id="4" name="그룹 18"/>
            <p:cNvGrpSpPr/>
            <p:nvPr/>
          </p:nvGrpSpPr>
          <p:grpSpPr>
            <a:xfrm>
              <a:off x="0" y="1"/>
              <a:ext cx="827313" cy="827313"/>
              <a:chOff x="0" y="1"/>
              <a:chExt cx="1203593" cy="1203593"/>
            </a:xfrm>
          </p:grpSpPr>
          <p:sp>
            <p:nvSpPr>
              <p:cNvPr id="6" name="자유형 5"/>
              <p:cNvSpPr/>
              <p:nvPr/>
            </p:nvSpPr>
            <p:spPr>
              <a:xfrm>
                <a:off x="0" y="1"/>
                <a:ext cx="1203593" cy="1203593"/>
              </a:xfrm>
              <a:custGeom>
                <a:avLst/>
                <a:gdLst>
                  <a:gd name="connsiteX0" fmla="*/ 1045137 w 1203593"/>
                  <a:gd name="connsiteY0" fmla="*/ 0 h 1203593"/>
                  <a:gd name="connsiteX1" fmla="*/ 1203593 w 1203593"/>
                  <a:gd name="connsiteY1" fmla="*/ 0 h 1203593"/>
                  <a:gd name="connsiteX2" fmla="*/ 0 w 1203593"/>
                  <a:gd name="connsiteY2" fmla="*/ 1203593 h 1203593"/>
                  <a:gd name="connsiteX3" fmla="*/ 0 w 1203593"/>
                  <a:gd name="connsiteY3" fmla="*/ 1045137 h 1203593"/>
                  <a:gd name="connsiteX4" fmla="*/ 1045137 w 1203593"/>
                  <a:gd name="connsiteY4" fmla="*/ 0 h 1203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3593" h="1203593">
                    <a:moveTo>
                      <a:pt x="1045137" y="0"/>
                    </a:moveTo>
                    <a:lnTo>
                      <a:pt x="1203593" y="0"/>
                    </a:lnTo>
                    <a:lnTo>
                      <a:pt x="0" y="1203593"/>
                    </a:lnTo>
                    <a:lnTo>
                      <a:pt x="0" y="1045137"/>
                    </a:lnTo>
                    <a:lnTo>
                      <a:pt x="1045137" y="0"/>
                    </a:lnTo>
                    <a:close/>
                  </a:path>
                </a:pathLst>
              </a:custGeom>
              <a:solidFill>
                <a:srgbClr val="E5DBD2"/>
              </a:solidFill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자유형 6"/>
              <p:cNvSpPr/>
              <p:nvPr/>
            </p:nvSpPr>
            <p:spPr>
              <a:xfrm>
                <a:off x="0" y="2"/>
                <a:ext cx="1045137" cy="801188"/>
              </a:xfrm>
              <a:custGeom>
                <a:avLst/>
                <a:gdLst>
                  <a:gd name="connsiteX0" fmla="*/ 0 w 1045137"/>
                  <a:gd name="connsiteY0" fmla="*/ 0 h 1045137"/>
                  <a:gd name="connsiteX1" fmla="*/ 1045137 w 1045137"/>
                  <a:gd name="connsiteY1" fmla="*/ 0 h 1045137"/>
                  <a:gd name="connsiteX2" fmla="*/ 0 w 1045137"/>
                  <a:gd name="connsiteY2" fmla="*/ 1045137 h 1045137"/>
                  <a:gd name="connsiteX3" fmla="*/ 0 w 1045137"/>
                  <a:gd name="connsiteY3" fmla="*/ 0 h 1045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5137" h="1045137">
                    <a:moveTo>
                      <a:pt x="0" y="0"/>
                    </a:moveTo>
                    <a:lnTo>
                      <a:pt x="1045137" y="0"/>
                    </a:lnTo>
                    <a:lnTo>
                      <a:pt x="0" y="10451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5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자유형 4"/>
            <p:cNvSpPr/>
            <p:nvPr/>
          </p:nvSpPr>
          <p:spPr>
            <a:xfrm rot="10800000">
              <a:off x="7863840" y="5930537"/>
              <a:ext cx="1280160" cy="927462"/>
            </a:xfrm>
            <a:custGeom>
              <a:avLst/>
              <a:gdLst>
                <a:gd name="connsiteX0" fmla="*/ 1045137 w 1203593"/>
                <a:gd name="connsiteY0" fmla="*/ 0 h 1203593"/>
                <a:gd name="connsiteX1" fmla="*/ 1203593 w 1203593"/>
                <a:gd name="connsiteY1" fmla="*/ 0 h 1203593"/>
                <a:gd name="connsiteX2" fmla="*/ 0 w 1203593"/>
                <a:gd name="connsiteY2" fmla="*/ 1203593 h 1203593"/>
                <a:gd name="connsiteX3" fmla="*/ 0 w 1203593"/>
                <a:gd name="connsiteY3" fmla="*/ 1045137 h 1203593"/>
                <a:gd name="connsiteX4" fmla="*/ 1045137 w 1203593"/>
                <a:gd name="connsiteY4" fmla="*/ 0 h 120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593" h="1203593">
                  <a:moveTo>
                    <a:pt x="1045137" y="0"/>
                  </a:moveTo>
                  <a:lnTo>
                    <a:pt x="1203593" y="0"/>
                  </a:lnTo>
                  <a:lnTo>
                    <a:pt x="0" y="1203593"/>
                  </a:lnTo>
                  <a:lnTo>
                    <a:pt x="0" y="1045137"/>
                  </a:lnTo>
                  <a:lnTo>
                    <a:pt x="1045137" y="0"/>
                  </a:lnTo>
                  <a:close/>
                </a:path>
              </a:pathLst>
            </a:custGeom>
            <a:solidFill>
              <a:srgbClr val="E5DBD2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4" name="직사각형 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rgbClr val="E5DB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0" y="3429000"/>
              <a:ext cx="9144000" cy="0"/>
            </a:xfrm>
            <a:prstGeom prst="line">
              <a:avLst/>
            </a:prstGeom>
            <a:ln>
              <a:solidFill>
                <a:srgbClr val="4343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18"/>
            <p:cNvGrpSpPr/>
            <p:nvPr/>
          </p:nvGrpSpPr>
          <p:grpSpPr>
            <a:xfrm>
              <a:off x="2217199" y="2171700"/>
              <a:ext cx="4709602" cy="2514600"/>
              <a:chOff x="2217199" y="1074199"/>
              <a:chExt cx="4709602" cy="4709602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2217199" y="1074199"/>
                <a:ext cx="4709602" cy="4709602"/>
              </a:xfrm>
              <a:prstGeom prst="rect">
                <a:avLst/>
              </a:prstGeom>
              <a:solidFill>
                <a:srgbClr val="E5DBD2"/>
              </a:solidFill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2379216" y="1377469"/>
                <a:ext cx="4385568" cy="4103062"/>
              </a:xfrm>
              <a:prstGeom prst="rect">
                <a:avLst/>
              </a:prstGeom>
              <a:solidFill>
                <a:srgbClr val="43435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0" name="Picture 8" descr="본문흰색"/>
          <p:cNvPicPr>
            <a:picLocks noChangeAspect="1" noChangeArrowheads="1"/>
          </p:cNvPicPr>
          <p:nvPr userDrawn="1"/>
        </p:nvPicPr>
        <p:blipFill>
          <a:blip r:embed="rId2" cstate="print">
            <a:lum bright="-100000" contrast="-100000"/>
          </a:blip>
          <a:srcRect/>
          <a:stretch>
            <a:fillRect/>
          </a:stretch>
        </p:blipFill>
        <p:spPr bwMode="auto">
          <a:xfrm>
            <a:off x="8124603" y="6244378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396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zizzh/rentSeminarRoom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zizzh/dronepolice" TargetMode="Externa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8E5hjue3BU" TargetMode="External"/><Relationship Id="rId2" Type="http://schemas.openxmlformats.org/officeDocument/2006/relationships/hyperlink" Target="https://github.com/zkalffntm/CDP05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youtu.be/Bq1ZNMlOgz8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zizzh/UJSAJ_server" TargetMode="External"/><Relationship Id="rId2" Type="http://schemas.openxmlformats.org/officeDocument/2006/relationships/hyperlink" Target="https://github.com/zzizzh/UJSAJ_android" TargetMode="Externa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8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zizzh/paintgame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381250" y="1520788"/>
            <a:ext cx="4381500" cy="3389108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algn="ctr"/>
            <a:r>
              <a:rPr lang="en-US" altLang="ko-KR" sz="5400" b="1" dirty="0">
                <a:solidFill>
                  <a:srgbClr val="F86B74"/>
                </a:solidFill>
                <a:latin typeface="+mn-ea"/>
              </a:rPr>
              <a:t>PORTFOLIO</a:t>
            </a:r>
          </a:p>
          <a:p>
            <a:pPr algn="ctr"/>
            <a:endParaRPr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경북대학교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컴퓨터학부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지재민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37028" y="4598918"/>
            <a:ext cx="1069944" cy="338554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algn="ctr"/>
            <a:endParaRPr lang="ko-KR" altLang="en-US" sz="14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2663788" y="2852936"/>
            <a:ext cx="3816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3851920" y="4401108"/>
            <a:ext cx="1512168" cy="576064"/>
          </a:xfrm>
          <a:prstGeom prst="rect">
            <a:avLst/>
          </a:prstGeom>
          <a:solidFill>
            <a:srgbClr val="434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1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504" y="1520788"/>
            <a:ext cx="8969122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  <a:p>
            <a:r>
              <a:rPr lang="en-US" altLang="ko-KR" sz="2400" dirty="0"/>
              <a:t>• Java</a:t>
            </a:r>
            <a:r>
              <a:rPr lang="ko-KR" altLang="en-US" sz="2400" dirty="0"/>
              <a:t>를 기반으로 하여 제작</a:t>
            </a:r>
            <a:r>
              <a:rPr lang="en-US" altLang="ko-KR" sz="2400" dirty="0"/>
              <a:t>. </a:t>
            </a:r>
          </a:p>
          <a:p>
            <a:r>
              <a:rPr lang="en-US" altLang="ko-KR" sz="2400" dirty="0"/>
              <a:t>• </a:t>
            </a:r>
            <a:r>
              <a:rPr lang="ko-KR" altLang="en-US" sz="2400" dirty="0"/>
              <a:t>데이터는 데이터베이스를 사용하지 말 것이라는 지시사항으로</a:t>
            </a:r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ko-KR" altLang="en-US" sz="2400" dirty="0"/>
              <a:t> 인해 파일 시스템으로 관리 </a:t>
            </a:r>
          </a:p>
          <a:p>
            <a:r>
              <a:rPr lang="en-US" altLang="ko-KR" sz="2400" dirty="0"/>
              <a:t>• Java GUI </a:t>
            </a:r>
            <a:r>
              <a:rPr lang="ko-KR" altLang="en-US" sz="2400" dirty="0"/>
              <a:t>사용 </a:t>
            </a:r>
          </a:p>
          <a:p>
            <a:r>
              <a:rPr lang="en-US" altLang="ko-KR" sz="2400" dirty="0"/>
              <a:t>• TCP/IP Socket </a:t>
            </a:r>
            <a:r>
              <a:rPr lang="ko-KR" altLang="en-US" sz="2400" dirty="0"/>
              <a:t>통신을 사용하여 서버와 클라이언트 제작 </a:t>
            </a:r>
          </a:p>
          <a:p>
            <a:r>
              <a:rPr lang="en-US" altLang="ko-KR" sz="2400" dirty="0"/>
              <a:t>• </a:t>
            </a:r>
            <a:r>
              <a:rPr lang="ko-KR" altLang="en-US" sz="2400" dirty="0"/>
              <a:t>디자인 패턴</a:t>
            </a:r>
            <a:r>
              <a:rPr lang="en-US" altLang="ko-KR" sz="2400" dirty="0"/>
              <a:t>(Design pattern)</a:t>
            </a:r>
            <a:r>
              <a:rPr lang="ko-KR" altLang="en-US" sz="2400" dirty="0"/>
              <a:t>을 적극 활용하여 제작 </a:t>
            </a:r>
            <a:r>
              <a:rPr lang="en-US" altLang="ko-KR" sz="2400" dirty="0"/>
              <a:t>: </a:t>
            </a:r>
          </a:p>
          <a:p>
            <a:r>
              <a:rPr lang="en-US" altLang="ko-KR" sz="2400" dirty="0"/>
              <a:t>  Singleton, observable …</a:t>
            </a:r>
            <a:endParaRPr lang="en-US" altLang="ko-KR" sz="1600" dirty="0"/>
          </a:p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쓰이는 기술</a:t>
            </a:r>
          </a:p>
        </p:txBody>
      </p:sp>
    </p:spTree>
    <p:extLst>
      <p:ext uri="{BB962C8B-B14F-4D97-AF65-F5344CB8AC3E}">
        <p14:creationId xmlns:p14="http://schemas.microsoft.com/office/powerpoint/2010/main" val="147825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48" y="1268760"/>
            <a:ext cx="7927891" cy="4500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56481" y="6021288"/>
            <a:ext cx="179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[Use-Case]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098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08" y="1001020"/>
            <a:ext cx="8813472" cy="49842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24382" y="6093296"/>
            <a:ext cx="2851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[Activity Diagram]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7577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72380" y="3709467"/>
            <a:ext cx="1764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처음 실행 화면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48" y="1426105"/>
            <a:ext cx="2772308" cy="218020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48" y="1445655"/>
            <a:ext cx="2736304" cy="21660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24" y="4181959"/>
            <a:ext cx="2772308" cy="217543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048" y="4186647"/>
            <a:ext cx="2734119" cy="217074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89009" y="3709467"/>
            <a:ext cx="1764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회원 가입 화면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08724" y="6444044"/>
            <a:ext cx="2091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회의실 검색 </a:t>
            </a:r>
            <a:r>
              <a:rPr lang="ko-KR" altLang="en-US" dirty="0"/>
              <a:t>화면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73767" y="6441993"/>
            <a:ext cx="279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예약 가능 날짜 확인 화면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1560" y="898477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-</a:t>
            </a:r>
            <a:r>
              <a:rPr lang="ko-KR" altLang="en-US" sz="2400" b="1" dirty="0"/>
              <a:t>결과물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7916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24" y="1484784"/>
            <a:ext cx="8591550" cy="4191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77417" y="6021288"/>
            <a:ext cx="3211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en-US" altLang="ko-KR" sz="2400" b="1"/>
              <a:t>Class Diagram </a:t>
            </a:r>
            <a:r>
              <a:rPr lang="ko-KR" altLang="en-US" sz="2400" b="1" dirty="0"/>
              <a:t>일부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9412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(2014)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359532" y="1916832"/>
            <a:ext cx="83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err="1"/>
              <a:t>Git</a:t>
            </a:r>
            <a:r>
              <a:rPr lang="en-US" altLang="ko-KR" sz="2400" dirty="0"/>
              <a:t> : </a:t>
            </a:r>
            <a:r>
              <a:rPr lang="en-US" altLang="ko-KR" sz="2400" dirty="0">
                <a:hlinkClick r:id="rId2"/>
              </a:rPr>
              <a:t>https://github.com/zzizzh/rentSeminarRoom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12015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(2015)</a:t>
            </a:r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287524" y="1565494"/>
            <a:ext cx="83169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첫 번째 졸업 작품이며 일정한 코스를 반복 비행하는 </a:t>
            </a:r>
            <a:r>
              <a:rPr lang="ko-KR" altLang="en-US" sz="2000" dirty="0" err="1"/>
              <a:t>드론으로</a:t>
            </a:r>
            <a:r>
              <a:rPr lang="ko-KR" altLang="en-US" sz="2000" dirty="0"/>
              <a:t> 건물 주변의 영상을 촬영하여 실시간 감시를 할 수 있는 시스템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전체 시스템은 서버 </a:t>
            </a:r>
            <a:r>
              <a:rPr lang="en-US" altLang="ko-KR" sz="2000" dirty="0"/>
              <a:t>PC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, </a:t>
            </a:r>
            <a:r>
              <a:rPr lang="ko-KR" altLang="en-US" sz="2000" dirty="0"/>
              <a:t>모바일 앱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드론</a:t>
            </a:r>
            <a:r>
              <a:rPr lang="ko-KR" altLang="en-US" sz="2000" dirty="0"/>
              <a:t> 세 부분으로 구성된다</a:t>
            </a:r>
            <a:r>
              <a:rPr lang="en-US" altLang="ko-KR" sz="2000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드론은</a:t>
            </a:r>
            <a:r>
              <a:rPr lang="ko-KR" altLang="en-US" sz="2000" dirty="0"/>
              <a:t> 정해진 일련의 </a:t>
            </a:r>
            <a:r>
              <a:rPr lang="en-US" altLang="ko-KR" sz="2000" dirty="0"/>
              <a:t>GPS </a:t>
            </a:r>
            <a:r>
              <a:rPr lang="ko-KR" altLang="en-US" sz="2000" dirty="0"/>
              <a:t>좌표들로 이루어진 코스를 반복 비행하며 건물 주변의 영상을 촬영한다</a:t>
            </a:r>
            <a:r>
              <a:rPr lang="en-US" altLang="ko-KR" sz="2000" dirty="0"/>
              <a:t>. </a:t>
            </a:r>
            <a:r>
              <a:rPr lang="ko-KR" altLang="en-US" sz="2000" dirty="0"/>
              <a:t>영상은 실시간으로 </a:t>
            </a:r>
            <a:r>
              <a:rPr lang="en-US" altLang="ko-KR" sz="2000" dirty="0"/>
              <a:t>PC</a:t>
            </a:r>
            <a:r>
              <a:rPr lang="ko-KR" altLang="en-US" sz="2000" dirty="0"/>
              <a:t>와 모바일 앱으로 볼 수 있으며</a:t>
            </a:r>
            <a:r>
              <a:rPr lang="en-US" altLang="ko-KR" sz="2000" dirty="0"/>
              <a:t>, </a:t>
            </a:r>
            <a:r>
              <a:rPr lang="ko-KR" altLang="en-US" sz="2000" dirty="0"/>
              <a:t>위급상황 시 </a:t>
            </a:r>
            <a:r>
              <a:rPr lang="en-US" altLang="ko-KR" sz="2000" dirty="0"/>
              <a:t>GCM(</a:t>
            </a:r>
            <a:r>
              <a:rPr lang="ko-KR" altLang="en-US" sz="2000" dirty="0"/>
              <a:t>구글 클라우드 메시지</a:t>
            </a:r>
            <a:r>
              <a:rPr lang="en-US" altLang="ko-KR" sz="2000" dirty="0"/>
              <a:t>) </a:t>
            </a:r>
            <a:r>
              <a:rPr lang="ko-KR" altLang="en-US" sz="2000" dirty="0"/>
              <a:t>서비스를 통해 모바일 앱으로 알람이 가고</a:t>
            </a:r>
            <a:r>
              <a:rPr lang="en-US" altLang="ko-KR" sz="2000" dirty="0"/>
              <a:t>, </a:t>
            </a:r>
            <a:r>
              <a:rPr lang="ko-KR" altLang="en-US" sz="2000" dirty="0"/>
              <a:t>모바일 앱과 </a:t>
            </a:r>
            <a:r>
              <a:rPr lang="en-US" altLang="ko-KR" sz="2000" dirty="0"/>
              <a:t>PC </a:t>
            </a:r>
            <a:r>
              <a:rPr lang="ko-KR" altLang="en-US" sz="2000" dirty="0"/>
              <a:t>앱으로 좌표와 정해진 명령을 통해 </a:t>
            </a:r>
            <a:r>
              <a:rPr lang="ko-KR" altLang="en-US" sz="2000" dirty="0" err="1"/>
              <a:t>드론을</a:t>
            </a:r>
            <a:r>
              <a:rPr lang="ko-KR" altLang="en-US" sz="2000" dirty="0"/>
              <a:t> 제어할 수 있도록 설계했다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59953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287524" y="1565494"/>
            <a:ext cx="831692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팀원 세 명이 </a:t>
            </a:r>
            <a:r>
              <a:rPr lang="ko-KR" altLang="en-US" sz="2000" dirty="0" err="1"/>
              <a:t>드론</a:t>
            </a:r>
            <a:r>
              <a:rPr lang="en-US" altLang="ko-KR" sz="2000" dirty="0"/>
              <a:t>, </a:t>
            </a:r>
            <a:r>
              <a:rPr lang="ko-KR" altLang="en-US" sz="2000" dirty="0"/>
              <a:t>서버</a:t>
            </a:r>
            <a:r>
              <a:rPr lang="en-US" altLang="ko-KR" sz="2000" dirty="0"/>
              <a:t>, </a:t>
            </a:r>
            <a:r>
              <a:rPr lang="ko-KR" altLang="en-US" sz="2000" dirty="0"/>
              <a:t>모바일 앱 세 부분을 각각 나누어 맡아 개발한 뒤 각각의 결과물을 함께 테스트 하는 방식으로 개발을 진행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b="1" dirty="0" err="1"/>
              <a:t>드론</a:t>
            </a:r>
            <a:r>
              <a:rPr lang="ko-KR" altLang="en-US" sz="2000" dirty="0"/>
              <a:t> 부분을 맡아 </a:t>
            </a:r>
            <a:r>
              <a:rPr lang="ko-KR" altLang="en-US" sz="2000" b="1" dirty="0" err="1"/>
              <a:t>드론</a:t>
            </a:r>
            <a:r>
              <a:rPr lang="ko-KR" altLang="en-US" sz="2000" b="1" dirty="0"/>
              <a:t> 제작 </a:t>
            </a:r>
            <a:r>
              <a:rPr lang="ko-KR" altLang="en-US" sz="2000" dirty="0"/>
              <a:t>밑 </a:t>
            </a:r>
            <a:r>
              <a:rPr lang="ko-KR" altLang="en-US" sz="2000" b="1" dirty="0"/>
              <a:t>비행 테스팅</a:t>
            </a:r>
            <a:r>
              <a:rPr lang="en-US" altLang="ko-KR" sz="2000" dirty="0"/>
              <a:t>, </a:t>
            </a:r>
            <a:r>
              <a:rPr lang="en-US" altLang="ko-KR" sz="2000" b="1" dirty="0"/>
              <a:t>GPS </a:t>
            </a:r>
            <a:r>
              <a:rPr lang="ko-KR" altLang="en-US" sz="2000" b="1" dirty="0"/>
              <a:t>좌표의 정확도와 편차 조사 및 활용</a:t>
            </a:r>
            <a:r>
              <a:rPr lang="en-US" altLang="ko-KR" sz="2000" dirty="0"/>
              <a:t>, </a:t>
            </a:r>
            <a:r>
              <a:rPr lang="ko-KR" altLang="en-US" sz="2000" b="1" dirty="0" err="1"/>
              <a:t>드론</a:t>
            </a:r>
            <a:r>
              <a:rPr lang="ko-KR" altLang="en-US" sz="2000" b="1" dirty="0"/>
              <a:t> 구동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센싱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통신 관련 프로그래밍 </a:t>
            </a:r>
            <a:r>
              <a:rPr lang="ko-KR" altLang="en-US" sz="2000" dirty="0"/>
              <a:t>등을 했습니다</a:t>
            </a:r>
            <a:r>
              <a:rPr lang="en-US" altLang="ko-KR" sz="2000" dirty="0"/>
              <a:t>. </a:t>
            </a:r>
            <a:r>
              <a:rPr lang="ko-KR" altLang="en-US" sz="2000" dirty="0" err="1"/>
              <a:t>드론의</a:t>
            </a:r>
            <a:r>
              <a:rPr lang="ko-KR" altLang="en-US" sz="2000" dirty="0"/>
              <a:t> 메인 프로그램은 비행</a:t>
            </a:r>
            <a:r>
              <a:rPr lang="en-US" altLang="ko-KR" sz="2000" dirty="0"/>
              <a:t>, </a:t>
            </a:r>
            <a:r>
              <a:rPr lang="ko-KR" altLang="en-US" sz="2000" dirty="0"/>
              <a:t>센서 제어</a:t>
            </a:r>
            <a:r>
              <a:rPr lang="en-US" altLang="ko-KR" sz="2000" dirty="0"/>
              <a:t>, </a:t>
            </a:r>
            <a:r>
              <a:rPr lang="ko-KR" altLang="en-US" sz="2000" dirty="0"/>
              <a:t>통신 세 부분으로 나누어 지며 각각을 스레드로 구현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기본 동작들을 활용한 헤더파일을 작성해서 좌표 이동</a:t>
            </a:r>
            <a:r>
              <a:rPr lang="en-US" altLang="ko-KR" sz="2000" dirty="0"/>
              <a:t>, </a:t>
            </a:r>
            <a:r>
              <a:rPr lang="ko-KR" altLang="en-US" sz="2000" dirty="0"/>
              <a:t>회전각을 통한 회전 등의 고수준 동작을 구현했다</a:t>
            </a:r>
            <a:r>
              <a:rPr lang="en-US" altLang="ko-KR" sz="2000" dirty="0"/>
              <a:t>. </a:t>
            </a:r>
            <a:r>
              <a:rPr lang="ko-KR" altLang="en-US" sz="2000" dirty="0"/>
              <a:t>또한 센서를 통해 얻은 값들을 소켓 통신으로 </a:t>
            </a:r>
            <a:r>
              <a:rPr lang="en-US" altLang="ko-KR" sz="2000" dirty="0" err="1"/>
              <a:t>wifi</a:t>
            </a:r>
            <a:r>
              <a:rPr lang="en-US" altLang="ko-KR" sz="2000" dirty="0"/>
              <a:t> egg</a:t>
            </a:r>
            <a:r>
              <a:rPr lang="ko-KR" altLang="en-US" sz="2000" dirty="0"/>
              <a:t>를 거쳐 서버로 보내 </a:t>
            </a:r>
            <a:r>
              <a:rPr lang="ko-KR" altLang="en-US" sz="2000" dirty="0" err="1"/>
              <a:t>드론의</a:t>
            </a:r>
            <a:r>
              <a:rPr lang="ko-KR" altLang="en-US" sz="2000" dirty="0"/>
              <a:t> 위치와 촬영 영상을 실시간으로 알 수 있도록 구현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 방법 및 맡은 역할</a:t>
            </a:r>
          </a:p>
        </p:txBody>
      </p:sp>
    </p:spTree>
    <p:extLst>
      <p:ext uri="{BB962C8B-B14F-4D97-AF65-F5344CB8AC3E}">
        <p14:creationId xmlns:p14="http://schemas.microsoft.com/office/powerpoint/2010/main" val="132011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Drone</a:t>
            </a:r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   Has 3 Compoenet</a:t>
            </a:r>
          </a:p>
          <a:p>
            <a:endParaRPr lang="en-US" altLang="ko-KR"/>
          </a:p>
          <a:p>
            <a:pPr lvl="1"/>
            <a:r>
              <a:rPr lang="en-US" altLang="ko-KR">
                <a:solidFill>
                  <a:schemeClr val="accent3"/>
                </a:solidFill>
              </a:rPr>
              <a:t>(1) Drive(</a:t>
            </a:r>
            <a:r>
              <a:rPr lang="ko-KR" altLang="en-US">
                <a:solidFill>
                  <a:schemeClr val="accent3"/>
                </a:solidFill>
              </a:rPr>
              <a:t>구동부</a:t>
            </a:r>
            <a:r>
              <a:rPr lang="en-US" altLang="ko-KR">
                <a:solidFill>
                  <a:schemeClr val="accent3"/>
                </a:solidFill>
              </a:rPr>
              <a:t>)</a:t>
            </a:r>
          </a:p>
          <a:p>
            <a:endParaRPr lang="en-US" altLang="ko-KR">
              <a:solidFill>
                <a:schemeClr val="accent3"/>
              </a:solidFill>
            </a:endParaRPr>
          </a:p>
          <a:p>
            <a:pPr lvl="1"/>
            <a:r>
              <a:rPr lang="en-US" altLang="ko-KR">
                <a:solidFill>
                  <a:schemeClr val="accent3"/>
                </a:solidFill>
              </a:rPr>
              <a:t>(2) Sensor</a:t>
            </a:r>
          </a:p>
          <a:p>
            <a:endParaRPr lang="en-US" altLang="ko-KR">
              <a:solidFill>
                <a:schemeClr val="accent3"/>
              </a:solidFill>
            </a:endParaRPr>
          </a:p>
          <a:p>
            <a:pPr lvl="1"/>
            <a:r>
              <a:rPr lang="en-US" altLang="ko-KR">
                <a:solidFill>
                  <a:schemeClr val="accent3"/>
                </a:solidFill>
              </a:rPr>
              <a:t>(3) Process</a:t>
            </a:r>
          </a:p>
          <a:p>
            <a:endParaRPr lang="en-US" altLang="ko-KR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440" y="2033464"/>
            <a:ext cx="4298421" cy="322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977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6" name="내용 개체 틀 4"/>
          <p:cNvSpPr txBox="1">
            <a:spLocks/>
          </p:cNvSpPr>
          <p:nvPr/>
        </p:nvSpPr>
        <p:spPr>
          <a:xfrm>
            <a:off x="457200" y="2115777"/>
            <a:ext cx="7620000" cy="43735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altLang="ko-KR" dirty="0"/>
              <a:t>Motors and propeller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pPr marL="342900" indent="-342900">
              <a:buFontTx/>
              <a:buChar char="-"/>
            </a:pPr>
            <a:r>
              <a:rPr lang="en-US" altLang="ko-KR" dirty="0"/>
              <a:t>Drone Frame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10" name="Picture 4" descr="http://cdn.instructables.com/FSY/A05H/HHJOCBKL/FSYA05HHHJOCBKL.LAR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497" y="2249488"/>
            <a:ext cx="1490113" cy="149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197310"/>
            <a:ext cx="1476375" cy="151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4296233"/>
            <a:ext cx="2303529" cy="1915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제목 3"/>
          <p:cNvSpPr txBox="1">
            <a:spLocks/>
          </p:cNvSpPr>
          <p:nvPr/>
        </p:nvSpPr>
        <p:spPr>
          <a:xfrm>
            <a:off x="457200" y="980728"/>
            <a:ext cx="6635080" cy="8280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Drone - </a:t>
            </a:r>
            <a:r>
              <a:rPr lang="en-US" altLang="ko-KR" dirty="0">
                <a:solidFill>
                  <a:schemeClr val="accent3"/>
                </a:solidFill>
              </a:rPr>
              <a:t>(1) driver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378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/>
          <p:cNvGrpSpPr/>
          <p:nvPr/>
        </p:nvGrpSpPr>
        <p:grpSpPr>
          <a:xfrm>
            <a:off x="4943838" y="3296425"/>
            <a:ext cx="3912638" cy="400110"/>
            <a:chOff x="4922966" y="3008578"/>
            <a:chExt cx="3912638" cy="400110"/>
          </a:xfrm>
        </p:grpSpPr>
        <p:sp>
          <p:nvSpPr>
            <p:cNvPr id="15" name="TextBox 14"/>
            <p:cNvSpPr txBox="1"/>
            <p:nvPr/>
          </p:nvSpPr>
          <p:spPr>
            <a:xfrm>
              <a:off x="5245815" y="3008578"/>
              <a:ext cx="3589789" cy="40011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>
                <a:spcAft>
                  <a:spcPts val="1000"/>
                </a:spcAft>
                <a:buClr>
                  <a:srgbClr val="977399"/>
                </a:buClr>
              </a:pPr>
              <a:r>
                <a:rPr lang="ko-KR" altLang="en-US" sz="2000" spc="-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프로젝트</a:t>
              </a:r>
              <a:endParaRPr lang="en-US" altLang="ko-KR" sz="20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22966" y="3062625"/>
              <a:ext cx="309434" cy="309434"/>
            </a:xfrm>
            <a:prstGeom prst="rect">
              <a:avLst/>
            </a:prstGeom>
            <a:solidFill>
              <a:srgbClr val="F86B74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z="2000" spc="-50" dirty="0">
                  <a:solidFill>
                    <a:schemeClr val="bg1"/>
                  </a:solidFill>
                  <a:latin typeface="+mn-ea"/>
                </a:rPr>
                <a:t>Ⅰ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943838" y="3815623"/>
            <a:ext cx="3912638" cy="400110"/>
            <a:chOff x="4922966" y="3550686"/>
            <a:chExt cx="3912638" cy="400110"/>
          </a:xfrm>
        </p:grpSpPr>
        <p:sp>
          <p:nvSpPr>
            <p:cNvPr id="30" name="TextBox 29"/>
            <p:cNvSpPr txBox="1"/>
            <p:nvPr/>
          </p:nvSpPr>
          <p:spPr>
            <a:xfrm>
              <a:off x="5245815" y="3550686"/>
              <a:ext cx="3589789" cy="40011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>
                <a:spcAft>
                  <a:spcPts val="1000"/>
                </a:spcAft>
                <a:buClr>
                  <a:srgbClr val="977399"/>
                </a:buClr>
              </a:pPr>
              <a:r>
                <a:rPr lang="ko-KR" altLang="en-US" sz="2000" spc="-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대외활동</a:t>
              </a:r>
              <a:endParaRPr lang="en-US" altLang="ko-KR" sz="20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922966" y="3604733"/>
              <a:ext cx="309434" cy="309434"/>
            </a:xfrm>
            <a:prstGeom prst="rect">
              <a:avLst/>
            </a:prstGeom>
            <a:solidFill>
              <a:srgbClr val="F86B74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z="2000" spc="-50" dirty="0">
                  <a:solidFill>
                    <a:schemeClr val="bg1"/>
                  </a:solidFill>
                  <a:latin typeface="+mn-ea"/>
                </a:rPr>
                <a:t>Ⅱ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943838" y="4334821"/>
            <a:ext cx="3912638" cy="400110"/>
            <a:chOff x="4922966" y="4092794"/>
            <a:chExt cx="3912638" cy="400110"/>
          </a:xfrm>
        </p:grpSpPr>
        <p:sp>
          <p:nvSpPr>
            <p:cNvPr id="33" name="TextBox 32"/>
            <p:cNvSpPr txBox="1"/>
            <p:nvPr/>
          </p:nvSpPr>
          <p:spPr>
            <a:xfrm>
              <a:off x="5245815" y="4092794"/>
              <a:ext cx="3589789" cy="40011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>
                <a:spcAft>
                  <a:spcPts val="1000"/>
                </a:spcAft>
                <a:buClr>
                  <a:srgbClr val="977399"/>
                </a:buClr>
              </a:pPr>
              <a:r>
                <a:rPr lang="ko-KR" altLang="en-US" sz="2000" spc="-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수상경력</a:t>
              </a:r>
              <a:endParaRPr lang="en-US" altLang="ko-KR" sz="20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922966" y="4146841"/>
              <a:ext cx="309434" cy="309434"/>
            </a:xfrm>
            <a:prstGeom prst="rect">
              <a:avLst/>
            </a:prstGeom>
            <a:solidFill>
              <a:srgbClr val="F86B74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z="2000" spc="-50" dirty="0">
                  <a:solidFill>
                    <a:schemeClr val="bg1"/>
                  </a:solidFill>
                  <a:latin typeface="+mn-ea"/>
                </a:rPr>
                <a:t>Ⅲ</a:t>
              </a: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868316" y="1617845"/>
            <a:ext cx="2698433" cy="55592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ko-KR" altLang="en-US" sz="3400" b="1" dirty="0">
                <a:solidFill>
                  <a:srgbClr val="F86B74"/>
                </a:solidFill>
                <a:latin typeface="+mn-ea"/>
              </a:rPr>
              <a:t>목차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68316" y="2371725"/>
            <a:ext cx="2698433" cy="91190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93435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15" name="내용 개체 틀 4"/>
          <p:cNvSpPr txBox="1">
            <a:spLocks/>
          </p:cNvSpPr>
          <p:nvPr/>
        </p:nvSpPr>
        <p:spPr>
          <a:xfrm>
            <a:off x="503548" y="2199095"/>
            <a:ext cx="7620000" cy="43735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altLang="ko-KR" sz="2400"/>
              <a:t>Gyro Sensor </a:t>
            </a:r>
          </a:p>
          <a:p>
            <a:pPr marL="342900" indent="-342900">
              <a:buFontTx/>
              <a:buChar char="-"/>
            </a:pPr>
            <a:endParaRPr lang="en-US" altLang="ko-KR" sz="2400"/>
          </a:p>
          <a:p>
            <a:pPr marL="342900" indent="-342900">
              <a:buFontTx/>
              <a:buChar char="-"/>
            </a:pPr>
            <a:r>
              <a:rPr lang="en-US" altLang="ko-KR" sz="2400"/>
              <a:t> Accelerometer</a:t>
            </a:r>
          </a:p>
          <a:p>
            <a:pPr marL="342900" indent="-342900">
              <a:buFontTx/>
              <a:buChar char="-"/>
            </a:pPr>
            <a:endParaRPr lang="en-US" altLang="ko-KR" sz="2400"/>
          </a:p>
          <a:p>
            <a:pPr marL="342900" indent="-342900">
              <a:buFontTx/>
              <a:buChar char="-"/>
            </a:pPr>
            <a:r>
              <a:rPr lang="en-US" altLang="ko-KR" sz="2400"/>
              <a:t>GPS Sensor</a:t>
            </a:r>
          </a:p>
          <a:p>
            <a:pPr marL="342900" indent="-342900">
              <a:buFontTx/>
              <a:buChar char="-"/>
            </a:pPr>
            <a:endParaRPr lang="en-US" altLang="ko-KR" sz="2400"/>
          </a:p>
          <a:p>
            <a:pPr marL="342900" indent="-342900">
              <a:buFontTx/>
              <a:buChar char="-"/>
            </a:pPr>
            <a:r>
              <a:rPr lang="en-US" altLang="ko-KR" sz="2400"/>
              <a:t>IR Sensor</a:t>
            </a:r>
          </a:p>
          <a:p>
            <a:pPr marL="342900" indent="-342900">
              <a:buFontTx/>
              <a:buChar char="-"/>
            </a:pPr>
            <a:endParaRPr lang="en-US" altLang="ko-KR" sz="2400"/>
          </a:p>
          <a:p>
            <a:pPr marL="342900" indent="-342900">
              <a:buFontTx/>
              <a:buChar char="-"/>
            </a:pPr>
            <a:r>
              <a:rPr lang="en-US" altLang="ko-KR" sz="2400"/>
              <a:t>Camera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</p:txBody>
      </p:sp>
      <p:pic>
        <p:nvPicPr>
          <p:cNvPr id="16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260" y="1562507"/>
            <a:ext cx="2592288" cy="196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444" y="3515455"/>
            <a:ext cx="1593354" cy="1489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444" y="4883607"/>
            <a:ext cx="1895475" cy="197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제목 3"/>
          <p:cNvSpPr txBox="1">
            <a:spLocks/>
          </p:cNvSpPr>
          <p:nvPr/>
        </p:nvSpPr>
        <p:spPr>
          <a:xfrm>
            <a:off x="457200" y="980340"/>
            <a:ext cx="6635080" cy="8280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Drone - </a:t>
            </a:r>
            <a:r>
              <a:rPr lang="en-US" altLang="ko-KR" dirty="0">
                <a:solidFill>
                  <a:schemeClr val="accent3"/>
                </a:solidFill>
              </a:rPr>
              <a:t>(2) Sensor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778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9" name="내용 개체 틀 4"/>
          <p:cNvSpPr txBox="1">
            <a:spLocks/>
          </p:cNvSpPr>
          <p:nvPr/>
        </p:nvSpPr>
        <p:spPr>
          <a:xfrm>
            <a:off x="467544" y="1954795"/>
            <a:ext cx="7620000" cy="49167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Associated with the process…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/>
              <a:t>Arduino</a:t>
            </a:r>
          </a:p>
          <a:p>
            <a:r>
              <a:rPr lang="en-US" altLang="ko-KR" dirty="0"/>
              <a:t>CPU role of Drone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en-US" altLang="ko-KR" sz="2400" dirty="0" err="1"/>
              <a:t>Multiwii</a:t>
            </a:r>
            <a:endParaRPr lang="en-US" altLang="ko-KR" sz="2400" dirty="0"/>
          </a:p>
          <a:p>
            <a:r>
              <a:rPr lang="en-US" altLang="ko-KR" dirty="0"/>
              <a:t>remote control library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/>
              <a:t>PID control</a:t>
            </a:r>
          </a:p>
          <a:p>
            <a:r>
              <a:rPr lang="en-US" altLang="ko-KR" dirty="0"/>
              <a:t>control technology for stable flight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/>
              <a:t>Wi-Fi</a:t>
            </a:r>
          </a:p>
          <a:p>
            <a:r>
              <a:rPr lang="en-US" altLang="ko-KR" dirty="0"/>
              <a:t>we use Wi-Fi egg to send data to distance server through news agency.</a:t>
            </a:r>
            <a:endParaRPr lang="en-US" altLang="ko-KR" sz="2400" dirty="0"/>
          </a:p>
          <a:p>
            <a:endParaRPr lang="en-US" altLang="ko-KR" sz="2400" dirty="0"/>
          </a:p>
        </p:txBody>
      </p:sp>
      <p:pic>
        <p:nvPicPr>
          <p:cNvPr id="10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752" y="2263043"/>
            <a:ext cx="27146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제목 3"/>
          <p:cNvSpPr txBox="1">
            <a:spLocks/>
          </p:cNvSpPr>
          <p:nvPr/>
        </p:nvSpPr>
        <p:spPr>
          <a:xfrm>
            <a:off x="457200" y="980340"/>
            <a:ext cx="6635080" cy="8280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Drone - </a:t>
            </a:r>
            <a:r>
              <a:rPr lang="en-US" altLang="ko-KR" dirty="0">
                <a:solidFill>
                  <a:schemeClr val="accent3"/>
                </a:solidFill>
              </a:rPr>
              <a:t>(3) PROCESS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57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6" name="내용 개체 틀 4"/>
          <p:cNvSpPr txBox="1">
            <a:spLocks/>
          </p:cNvSpPr>
          <p:nvPr/>
        </p:nvSpPr>
        <p:spPr>
          <a:xfrm>
            <a:off x="2159419" y="2620929"/>
            <a:ext cx="5663285" cy="459711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Drone(</a:t>
            </a:r>
            <a:r>
              <a:rPr lang="en-US" altLang="ko-KR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Arduino</a:t>
            </a:r>
            <a:r>
              <a:rPr lang="en-US" altLang="ko-K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600" dirty="0"/>
          </a:p>
          <a:p>
            <a:endParaRPr lang="en-US" altLang="ko-KR" sz="600" dirty="0"/>
          </a:p>
          <a:p>
            <a:r>
              <a:rPr lang="en-US" altLang="ko-KR" sz="2400" dirty="0"/>
              <a:t>- </a:t>
            </a:r>
            <a:r>
              <a:rPr lang="en-US" altLang="ko-KR" sz="2400" dirty="0" err="1"/>
              <a:t>Arduino</a:t>
            </a:r>
            <a:r>
              <a:rPr lang="en-US" altLang="ko-KR" sz="2400" dirty="0"/>
              <a:t> adjust power of the motor computed from the sensor value.</a:t>
            </a:r>
          </a:p>
          <a:p>
            <a:r>
              <a:rPr lang="en-US" altLang="ko-KR" sz="2400" dirty="0"/>
              <a:t>- Image taken with camera is sent to the server through which Wi-Fi.</a:t>
            </a:r>
          </a:p>
          <a:p>
            <a:r>
              <a:rPr lang="en-US" altLang="ko-KR" sz="2400" dirty="0"/>
              <a:t>- Server can send message to drone.</a:t>
            </a:r>
          </a:p>
        </p:txBody>
      </p:sp>
      <p:sp>
        <p:nvSpPr>
          <p:cNvPr id="7" name="내용 개체 틀 4"/>
          <p:cNvSpPr txBox="1">
            <a:spLocks/>
          </p:cNvSpPr>
          <p:nvPr/>
        </p:nvSpPr>
        <p:spPr>
          <a:xfrm>
            <a:off x="6112513" y="4058741"/>
            <a:ext cx="2214247" cy="44273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Wi-Fi</a:t>
            </a:r>
          </a:p>
        </p:txBody>
      </p:sp>
      <p:sp>
        <p:nvSpPr>
          <p:cNvPr id="13" name="내용 개체 틀 4"/>
          <p:cNvSpPr txBox="1">
            <a:spLocks/>
          </p:cNvSpPr>
          <p:nvPr/>
        </p:nvSpPr>
        <p:spPr>
          <a:xfrm>
            <a:off x="261864" y="2636913"/>
            <a:ext cx="1458416" cy="2927325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>
                <a:solidFill>
                  <a:schemeClr val="tx2">
                    <a:lumMod val="60000"/>
                    <a:lumOff val="40000"/>
                  </a:schemeClr>
                </a:solidFill>
              </a:rPr>
              <a:t>Sensor</a:t>
            </a:r>
          </a:p>
          <a:p>
            <a:r>
              <a:rPr lang="en-US" altLang="ko-KR"/>
              <a:t>GPS</a:t>
            </a:r>
          </a:p>
          <a:p>
            <a:r>
              <a:rPr lang="en-US" altLang="ko-KR"/>
              <a:t>Gyro</a:t>
            </a:r>
          </a:p>
          <a:p>
            <a:r>
              <a:rPr lang="en-US" altLang="ko-KR"/>
              <a:t>Camera</a:t>
            </a:r>
            <a:endParaRPr lang="en-US" altLang="ko-KR" dirty="0"/>
          </a:p>
        </p:txBody>
      </p:sp>
      <p:sp>
        <p:nvSpPr>
          <p:cNvPr id="14" name="내용 개체 틀 4"/>
          <p:cNvSpPr txBox="1">
            <a:spLocks/>
          </p:cNvSpPr>
          <p:nvPr/>
        </p:nvSpPr>
        <p:spPr>
          <a:xfrm>
            <a:off x="611560" y="1844824"/>
            <a:ext cx="7931224" cy="4641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Drone Control Process</a:t>
            </a:r>
          </a:p>
          <a:p>
            <a:endParaRPr lang="en-US" altLang="ko-KR" sz="900" dirty="0"/>
          </a:p>
          <a:p>
            <a:endParaRPr lang="en-US" altLang="ko-KR" sz="2400" dirty="0"/>
          </a:p>
          <a:p>
            <a:r>
              <a:rPr lang="en-US" altLang="ko-KR" sz="2400" dirty="0"/>
              <a:t>		</a:t>
            </a:r>
            <a:endParaRPr lang="en-US" altLang="ko-KR" sz="1800" dirty="0"/>
          </a:p>
        </p:txBody>
      </p:sp>
      <p:sp>
        <p:nvSpPr>
          <p:cNvPr id="15" name="내용 개체 틀 4"/>
          <p:cNvSpPr txBox="1">
            <a:spLocks/>
          </p:cNvSpPr>
          <p:nvPr/>
        </p:nvSpPr>
        <p:spPr>
          <a:xfrm>
            <a:off x="7606680" y="3356993"/>
            <a:ext cx="1193902" cy="487889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Server</a:t>
            </a: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381" y="3140969"/>
            <a:ext cx="1814003" cy="1360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직선 화살표 연결선 16"/>
          <p:cNvCxnSpPr/>
          <p:nvPr/>
        </p:nvCxnSpPr>
        <p:spPr>
          <a:xfrm>
            <a:off x="1918048" y="3717033"/>
            <a:ext cx="122413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4942384" y="3533189"/>
            <a:ext cx="122413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rot="10800000">
            <a:off x="4942384" y="3861048"/>
            <a:ext cx="122413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내용 개체 틀 4"/>
          <p:cNvSpPr txBox="1">
            <a:spLocks/>
          </p:cNvSpPr>
          <p:nvPr/>
        </p:nvSpPr>
        <p:spPr>
          <a:xfrm>
            <a:off x="1810035" y="3140969"/>
            <a:ext cx="1440161" cy="565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Image Data and</a:t>
            </a:r>
            <a:br>
              <a:rPr lang="en-US" altLang="ko-KR" sz="2400" dirty="0"/>
            </a:br>
            <a:r>
              <a:rPr lang="en-US" altLang="ko-KR" sz="2400" dirty="0"/>
              <a:t>Sensor Value</a:t>
            </a:r>
          </a:p>
        </p:txBody>
      </p:sp>
      <p:sp>
        <p:nvSpPr>
          <p:cNvPr id="21" name="내용 개체 틀 4"/>
          <p:cNvSpPr txBox="1">
            <a:spLocks/>
          </p:cNvSpPr>
          <p:nvPr/>
        </p:nvSpPr>
        <p:spPr>
          <a:xfrm>
            <a:off x="5161554" y="3871313"/>
            <a:ext cx="1869062" cy="565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/>
              <a:t>message</a:t>
            </a:r>
          </a:p>
        </p:txBody>
      </p:sp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8" y="4482783"/>
            <a:ext cx="947737" cy="98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521" y="3269936"/>
            <a:ext cx="786318" cy="820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5" name="직선 화살표 연결선 24"/>
          <p:cNvCxnSpPr/>
          <p:nvPr/>
        </p:nvCxnSpPr>
        <p:spPr>
          <a:xfrm>
            <a:off x="6952838" y="3493361"/>
            <a:ext cx="61206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H="1">
            <a:off x="6952838" y="3821220"/>
            <a:ext cx="61206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제목 3"/>
          <p:cNvSpPr txBox="1">
            <a:spLocks/>
          </p:cNvSpPr>
          <p:nvPr/>
        </p:nvSpPr>
        <p:spPr>
          <a:xfrm>
            <a:off x="457200" y="980340"/>
            <a:ext cx="6635080" cy="8280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Drone - </a:t>
            </a:r>
            <a:r>
              <a:rPr lang="en-US" altLang="ko-KR" dirty="0">
                <a:solidFill>
                  <a:schemeClr val="accent3"/>
                </a:solidFill>
              </a:rPr>
              <a:t>(3) PROCESS</a:t>
            </a:r>
            <a:endParaRPr lang="ko-KR" altLang="en-US" dirty="0"/>
          </a:p>
        </p:txBody>
      </p:sp>
      <p:sp>
        <p:nvSpPr>
          <p:cNvPr id="11" name="내용 개체 틀 4"/>
          <p:cNvSpPr txBox="1">
            <a:spLocks/>
          </p:cNvSpPr>
          <p:nvPr/>
        </p:nvSpPr>
        <p:spPr>
          <a:xfrm>
            <a:off x="4661694" y="3104964"/>
            <a:ext cx="1869062" cy="565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/>
              <a:t>Image / GPS data</a:t>
            </a:r>
          </a:p>
        </p:txBody>
      </p:sp>
    </p:spTree>
    <p:extLst>
      <p:ext uri="{BB962C8B-B14F-4D97-AF65-F5344CB8AC3E}">
        <p14:creationId xmlns:p14="http://schemas.microsoft.com/office/powerpoint/2010/main" val="93387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79512" y="872716"/>
            <a:ext cx="704391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쓰이는 기술 </a:t>
            </a:r>
            <a:endParaRPr lang="en-US" altLang="ko-KR" sz="4000" b="1" dirty="0"/>
          </a:p>
          <a:p>
            <a:endParaRPr lang="ko-KR" altLang="en-US" sz="1100" dirty="0"/>
          </a:p>
          <a:p>
            <a:r>
              <a:rPr lang="en-US" altLang="ko-KR" sz="2400" b="1" dirty="0"/>
              <a:t>• </a:t>
            </a:r>
            <a:r>
              <a:rPr lang="ko-KR" altLang="en-US" sz="2400" b="1" dirty="0" err="1"/>
              <a:t>드론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	: </a:t>
            </a:r>
            <a:r>
              <a:rPr lang="ko-KR" altLang="en-US" sz="2400" b="1" dirty="0"/>
              <a:t>리눅스</a:t>
            </a:r>
            <a:r>
              <a:rPr lang="en-US" altLang="ko-KR" sz="2400" b="1" dirty="0"/>
              <a:t>, C+</a:t>
            </a:r>
          </a:p>
          <a:p>
            <a:r>
              <a:rPr lang="en-US" altLang="ko-KR" sz="2400" b="1" dirty="0"/>
              <a:t>		 </a:t>
            </a:r>
            <a:r>
              <a:rPr lang="ko-KR" altLang="en-US" sz="2400" b="1" dirty="0"/>
              <a:t>멀티 스레드</a:t>
            </a:r>
            <a:endParaRPr lang="en-US" altLang="ko-KR" sz="2400" b="1" dirty="0"/>
          </a:p>
          <a:p>
            <a:r>
              <a:rPr lang="en-US" altLang="ko-KR" sz="2400" b="1" dirty="0"/>
              <a:t>		 </a:t>
            </a:r>
            <a:r>
              <a:rPr lang="ko-KR" altLang="en-US" sz="2400" b="1" dirty="0"/>
              <a:t>소켓 통신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클라이언트</a:t>
            </a:r>
            <a:endParaRPr lang="en-US" altLang="ko-KR" sz="2400" b="1" dirty="0"/>
          </a:p>
          <a:p>
            <a:r>
              <a:rPr lang="en-US" altLang="ko-KR" sz="2400" b="1" dirty="0"/>
              <a:t>		 </a:t>
            </a:r>
            <a:r>
              <a:rPr lang="ko-KR" altLang="en-US" sz="2400" b="1" dirty="0"/>
              <a:t>센서 제어</a:t>
            </a:r>
            <a:r>
              <a:rPr lang="en-US" altLang="ko-KR" sz="2400" b="1" dirty="0"/>
              <a:t>(I2C </a:t>
            </a:r>
            <a:r>
              <a:rPr lang="ko-KR" altLang="en-US" sz="2400" b="1" dirty="0"/>
              <a:t>통신</a:t>
            </a:r>
            <a:r>
              <a:rPr lang="en-US" altLang="ko-KR" sz="2400" b="1" dirty="0"/>
              <a:t>)</a:t>
            </a:r>
          </a:p>
          <a:p>
            <a:endParaRPr lang="en-US" altLang="ko-KR" sz="2400" dirty="0"/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: Windows, JAVA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JAVA GUI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소켓 통신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Google Map API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모바일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: Android, JAVA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소켓 통신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GCM(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구글 클라우드 메시지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서비스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Google Map API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083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3.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무인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드론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경비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(2015)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6290" y="1277424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9532" y="1916832"/>
            <a:ext cx="83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err="1"/>
              <a:t>Git</a:t>
            </a:r>
            <a:r>
              <a:rPr lang="en-US" altLang="ko-KR" sz="2400" dirty="0"/>
              <a:t> : </a:t>
            </a:r>
            <a:r>
              <a:rPr lang="en-US" altLang="ko-KR" sz="2400" dirty="0">
                <a:hlinkClick r:id="rId2"/>
              </a:rPr>
              <a:t>https://github.com/zzizzh/dronepolice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53717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5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287524" y="1565494"/>
            <a:ext cx="83169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미술학부 학생들과 협업한 두 번째 졸업 작품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관람하는데 많은 시간이 걸리는 대형 박물관 같은 경우</a:t>
            </a:r>
            <a:r>
              <a:rPr lang="en-US" altLang="ko-KR" sz="2000" dirty="0"/>
              <a:t> </a:t>
            </a:r>
            <a:r>
              <a:rPr lang="ko-KR" altLang="en-US" sz="2000" dirty="0"/>
              <a:t>보고싶은 전시물들을 골라서 보기 힘들고 전시 가이드를 쓸 경우 추가 비용이 발생하게 되며 능동적인 </a:t>
            </a:r>
            <a:r>
              <a:rPr lang="en-US" altLang="ko-KR" sz="2000" dirty="0"/>
              <a:t>. </a:t>
            </a:r>
            <a:r>
              <a:rPr lang="ko-KR" altLang="en-US" sz="2000" dirty="0"/>
              <a:t>그런 문제점을 해결하기 위해서 프로젝트를 기획하게 되었다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전시실 관리자가 서버에 각 전시물들의 위치와 정보를 등록하면 모바일 앱을 통해 사용자에게 전시물의 정보와 추천코스를 알려주는 전시 플랫폼</a:t>
            </a:r>
            <a:r>
              <a:rPr lang="en-US" altLang="ko-KR" sz="2000" dirty="0"/>
              <a:t>. </a:t>
            </a:r>
            <a:r>
              <a:rPr lang="ko-KR" altLang="en-US" sz="2000" dirty="0"/>
              <a:t>사용자는 전시실 관리자가 등록한 추천 코스를 따라 전시물을 관람할 수도 있고 전시물 검색 기능으로 전시물들을 선택한 뒤 최단 경로로 선택한 전시물들을 관람할 수도 있다</a:t>
            </a:r>
            <a:r>
              <a:rPr lang="en-US" altLang="ko-KR" sz="2000" dirty="0"/>
              <a:t>.</a:t>
            </a:r>
            <a:endParaRPr lang="en-US" altLang="ko-KR" dirty="0"/>
          </a:p>
        </p:txBody>
      </p:sp>
      <p:sp>
        <p:nvSpPr>
          <p:cNvPr id="7" name="TextBox 6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414747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5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287524" y="1565494"/>
            <a:ext cx="831692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en-US" altLang="ko-KR" sz="2000" dirty="0" err="1"/>
              <a:t>Git</a:t>
            </a:r>
            <a:r>
              <a:rPr lang="ko-KR" altLang="en-US" sz="2000" dirty="0"/>
              <a:t>을 활용하여 프로젝트를 개발</a:t>
            </a:r>
            <a:r>
              <a:rPr lang="en-US" altLang="ko-KR" sz="2000" dirty="0"/>
              <a:t>. </a:t>
            </a:r>
            <a:r>
              <a:rPr lang="ko-KR" altLang="en-US" sz="2000" dirty="0"/>
              <a:t>개발자 팀과 디자인 팀으로 나누어서 프로젝트의 요구사항을 함께 분석한 뒤 설계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처음에 </a:t>
            </a:r>
            <a:r>
              <a:rPr lang="ko-KR" altLang="en-US" sz="2000" dirty="0" err="1"/>
              <a:t>비콘</a:t>
            </a:r>
            <a:r>
              <a:rPr lang="ko-KR" altLang="en-US" sz="2000" dirty="0"/>
              <a:t> 실내 </a:t>
            </a:r>
            <a:r>
              <a:rPr lang="ko-KR" altLang="en-US" sz="2000" dirty="0" err="1"/>
              <a:t>측위</a:t>
            </a:r>
            <a:r>
              <a:rPr lang="ko-KR" altLang="en-US" sz="2000" dirty="0"/>
              <a:t> 개발을 맡았지만 많은 테스트 결과 </a:t>
            </a:r>
            <a:r>
              <a:rPr lang="ko-KR" altLang="en-US" sz="2000" dirty="0" err="1"/>
              <a:t>비콘의</a:t>
            </a:r>
            <a:r>
              <a:rPr lang="ko-KR" altLang="en-US" sz="2000" dirty="0"/>
              <a:t> 전파 출력의 불안정함과 장애물에 의한 회절 현상 때문에 실패하고</a:t>
            </a:r>
            <a:r>
              <a:rPr lang="en-US" altLang="ko-KR" sz="2000" dirty="0"/>
              <a:t>, </a:t>
            </a:r>
            <a:r>
              <a:rPr lang="ko-KR" altLang="en-US" sz="2000" dirty="0"/>
              <a:t>각 전시물마다 </a:t>
            </a:r>
            <a:r>
              <a:rPr lang="ko-KR" altLang="en-US" sz="2000" dirty="0" err="1"/>
              <a:t>비콘을</a:t>
            </a:r>
            <a:r>
              <a:rPr lang="ko-KR" altLang="en-US" sz="2000" dirty="0"/>
              <a:t> 설치하여 가장 가까운 </a:t>
            </a:r>
            <a:r>
              <a:rPr lang="ko-KR" altLang="en-US" sz="2000" dirty="0" err="1"/>
              <a:t>비콘의</a:t>
            </a:r>
            <a:r>
              <a:rPr lang="ko-KR" altLang="en-US" sz="2000" dirty="0"/>
              <a:t> 위치를 사용자의 위치로 사용하기로 함</a:t>
            </a:r>
            <a:r>
              <a:rPr lang="en-US" altLang="ko-KR" sz="2000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관리자 프로그램의 클라이언트 개발</a:t>
            </a:r>
            <a:r>
              <a:rPr lang="en-US" altLang="ko-KR" sz="2000" dirty="0"/>
              <a:t>, JAVA GUI </a:t>
            </a:r>
            <a:r>
              <a:rPr lang="ko-KR" altLang="en-US" sz="2000" dirty="0"/>
              <a:t>개발</a:t>
            </a:r>
            <a:r>
              <a:rPr lang="en-US" altLang="ko-KR" sz="2000" dirty="0"/>
              <a:t>, DB</a:t>
            </a:r>
            <a:r>
              <a:rPr lang="ko-KR" altLang="en-US" sz="2000" dirty="0"/>
              <a:t>에 저장하기 직전 까지의 데이터를 관리함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  <p:sp>
        <p:nvSpPr>
          <p:cNvPr id="7" name="TextBox 6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개발 및 맡은 부분</a:t>
            </a:r>
          </a:p>
        </p:txBody>
      </p:sp>
    </p:spTree>
    <p:extLst>
      <p:ext uri="{BB962C8B-B14F-4D97-AF65-F5344CB8AC3E}">
        <p14:creationId xmlns:p14="http://schemas.microsoft.com/office/powerpoint/2010/main" val="1856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5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grpSp>
        <p:nvGrpSpPr>
          <p:cNvPr id="9" name="그룹 8"/>
          <p:cNvGrpSpPr/>
          <p:nvPr/>
        </p:nvGrpSpPr>
        <p:grpSpPr>
          <a:xfrm>
            <a:off x="323528" y="1736812"/>
            <a:ext cx="8597689" cy="4599628"/>
            <a:chOff x="624883" y="123478"/>
            <a:chExt cx="8597689" cy="4599628"/>
          </a:xfrm>
        </p:grpSpPr>
        <p:grpSp>
          <p:nvGrpSpPr>
            <p:cNvPr id="10" name="그룹 9"/>
            <p:cNvGrpSpPr/>
            <p:nvPr/>
          </p:nvGrpSpPr>
          <p:grpSpPr>
            <a:xfrm>
              <a:off x="624883" y="123478"/>
              <a:ext cx="8262552" cy="4599628"/>
              <a:chOff x="2418650" y="2361710"/>
              <a:chExt cx="7901872" cy="3746611"/>
            </a:xfrm>
          </p:grpSpPr>
          <p:pic>
            <p:nvPicPr>
              <p:cNvPr id="14" name="그림 13" descr="Back-203 :: 컴퓨터 게임"/>
              <p:cNvPicPr>
                <a:picLocks noChangeAspect="1"/>
              </p:cNvPicPr>
              <p:nvPr/>
            </p:nvPicPr>
            <p:blipFill>
              <a:blip r:embed="rId2" cstate="print">
                <a:clrChange>
                  <a:clrFrom>
                    <a:srgbClr val="FEFEFE"/>
                  </a:clrFrom>
                  <a:clrTo>
                    <a:srgbClr val="FEFEFE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6851" y="4554650"/>
                <a:ext cx="1553671" cy="1553671"/>
              </a:xfrm>
              <a:prstGeom prst="rect">
                <a:avLst/>
              </a:prstGeom>
            </p:spPr>
          </p:pic>
          <p:sp>
            <p:nvSpPr>
              <p:cNvPr id="15" name="직사각형 14"/>
              <p:cNvSpPr/>
              <p:nvPr/>
            </p:nvSpPr>
            <p:spPr>
              <a:xfrm>
                <a:off x="2418650" y="2932196"/>
                <a:ext cx="3992049" cy="1072197"/>
              </a:xfrm>
              <a:prstGeom prst="rect">
                <a:avLst/>
              </a:prstGeom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6" name="그림 15" descr="삼성전자, 윈도우폰7 탑재한 스마트폰 '포커스' 미국 ..."/>
              <p:cNvPicPr>
                <a:picLocks noChangeAspect="1"/>
              </p:cNvPicPr>
              <p:nvPr/>
            </p:nvPicPr>
            <p:blipFill>
              <a:blip r:embed="rId3" cstate="print">
                <a:clrChange>
                  <a:clrFrom>
                    <a:srgbClr val="FEFEFE"/>
                  </a:clrFrom>
                  <a:clrTo>
                    <a:srgbClr val="FEFEFE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65481" y="2725852"/>
                <a:ext cx="1555041" cy="1555041"/>
              </a:xfrm>
              <a:prstGeom prst="rect">
                <a:avLst/>
              </a:prstGeom>
            </p:spPr>
          </p:pic>
          <p:sp>
            <p:nvSpPr>
              <p:cNvPr id="17" name="직사각형 16"/>
              <p:cNvSpPr/>
              <p:nvPr/>
            </p:nvSpPr>
            <p:spPr>
              <a:xfrm>
                <a:off x="2577750" y="4963300"/>
                <a:ext cx="1642685" cy="736375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pc="-113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지도 데이터</a:t>
                </a:r>
                <a:endParaRPr lang="en-US" altLang="ko-KR" spc="-113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pc="-113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관리</a:t>
                </a: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4608853" y="4963300"/>
                <a:ext cx="1650778" cy="736374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전시물 데이터</a:t>
                </a:r>
                <a:endParaRPr lang="en-US" altLang="ko-KR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관리</a:t>
                </a: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2577750" y="3098085"/>
                <a:ext cx="1642685" cy="736375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길 안내</a:t>
                </a:r>
                <a:endParaRPr lang="en-US" altLang="ko-KR" sz="24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기능</a:t>
                </a:r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4608853" y="3098085"/>
                <a:ext cx="1650778" cy="736374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설명</a:t>
                </a:r>
                <a:endParaRPr lang="en-US" altLang="ko-KR" sz="24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기능</a:t>
                </a:r>
              </a:p>
            </p:txBody>
          </p:sp>
          <p:cxnSp>
            <p:nvCxnSpPr>
              <p:cNvPr id="21" name="직선 화살표 연결선 20"/>
              <p:cNvCxnSpPr>
                <a:stCxn id="17" idx="0"/>
                <a:endCxn id="19" idx="2"/>
              </p:cNvCxnSpPr>
              <p:nvPr/>
            </p:nvCxnSpPr>
            <p:spPr>
              <a:xfrm flipV="1">
                <a:off x="3399093" y="3834460"/>
                <a:ext cx="0" cy="1128840"/>
              </a:xfrm>
              <a:prstGeom prst="straightConnector1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stCxn id="18" idx="0"/>
                <a:endCxn id="20" idx="2"/>
              </p:cNvCxnSpPr>
              <p:nvPr/>
            </p:nvCxnSpPr>
            <p:spPr>
              <a:xfrm flipV="1">
                <a:off x="5434242" y="3834459"/>
                <a:ext cx="0" cy="1128841"/>
              </a:xfrm>
              <a:prstGeom prst="straightConnector1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직사각형 22"/>
              <p:cNvSpPr/>
              <p:nvPr/>
            </p:nvSpPr>
            <p:spPr>
              <a:xfrm>
                <a:off x="6963635" y="4963300"/>
                <a:ext cx="1650778" cy="736374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1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추천 코스</a:t>
                </a:r>
                <a:endParaRPr lang="en-US" altLang="ko-KR" sz="21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z="21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관리</a:t>
                </a: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6963638" y="3098085"/>
                <a:ext cx="1650776" cy="736374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추천 코스</a:t>
                </a:r>
                <a:endParaRPr lang="en-US" altLang="ko-KR" sz="24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z="24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기능</a:t>
                </a:r>
              </a:p>
            </p:txBody>
          </p:sp>
          <p:cxnSp>
            <p:nvCxnSpPr>
              <p:cNvPr id="26" name="직선 화살표 연결선 25"/>
              <p:cNvCxnSpPr>
                <a:stCxn id="23" idx="0"/>
                <a:endCxn id="25" idx="2"/>
              </p:cNvCxnSpPr>
              <p:nvPr/>
            </p:nvCxnSpPr>
            <p:spPr>
              <a:xfrm flipV="1">
                <a:off x="7789024" y="3834459"/>
                <a:ext cx="2" cy="1128841"/>
              </a:xfrm>
              <a:prstGeom prst="straightConnector1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TextBox 26"/>
              <p:cNvSpPr txBox="1"/>
              <p:nvPr/>
            </p:nvSpPr>
            <p:spPr>
              <a:xfrm>
                <a:off x="4174835" y="3173884"/>
                <a:ext cx="349838" cy="3760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+</a:t>
                </a:r>
                <a:endParaRPr lang="ko-KR" altLang="en-US" sz="2400" b="1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cxnSp>
            <p:nvCxnSpPr>
              <p:cNvPr id="28" name="직선 화살표 연결선 27"/>
              <p:cNvCxnSpPr>
                <a:stCxn id="15" idx="3"/>
                <a:endCxn id="25" idx="1"/>
              </p:cNvCxnSpPr>
              <p:nvPr/>
            </p:nvCxnSpPr>
            <p:spPr>
              <a:xfrm flipV="1">
                <a:off x="6410700" y="3466272"/>
                <a:ext cx="552938" cy="2023"/>
              </a:xfrm>
              <a:prstGeom prst="straightConnector1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타원 28"/>
              <p:cNvSpPr/>
              <p:nvPr/>
            </p:nvSpPr>
            <p:spPr>
              <a:xfrm>
                <a:off x="2715633" y="2361710"/>
                <a:ext cx="1201006" cy="624269"/>
              </a:xfrm>
              <a:prstGeom prst="ellipse">
                <a:avLst/>
              </a:prstGeom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ko-KR" altLang="en-US" sz="1050" dirty="0" err="1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비콘기반</a:t>
                </a:r>
                <a:endParaRPr lang="en-US" altLang="ko-KR" sz="105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  <a:p>
                <a:pPr algn="ctr"/>
                <a:r>
                  <a:rPr lang="ko-KR" altLang="en-US" sz="105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위치인식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6854616" y="195486"/>
              <a:ext cx="236795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500" b="1" dirty="0"/>
                <a:t>안드로이드 어플리케이션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8920" y="2655723"/>
              <a:ext cx="159851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500" b="1" dirty="0"/>
                <a:t>관리자 프로그램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05987" y="2285338"/>
              <a:ext cx="5472608" cy="76717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중앙 서버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095836" y="6021288"/>
            <a:ext cx="2851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전체 시스템 구성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시스템 구성</a:t>
            </a:r>
          </a:p>
        </p:txBody>
      </p:sp>
    </p:spTree>
    <p:extLst>
      <p:ext uri="{BB962C8B-B14F-4D97-AF65-F5344CB8AC3E}">
        <p14:creationId xmlns:p14="http://schemas.microsoft.com/office/powerpoint/2010/main" val="146926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5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0" name="TextBox 29"/>
          <p:cNvSpPr txBox="1"/>
          <p:nvPr/>
        </p:nvSpPr>
        <p:spPr>
          <a:xfrm>
            <a:off x="3463476" y="5510968"/>
            <a:ext cx="1730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중앙 서버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grpSp>
        <p:nvGrpSpPr>
          <p:cNvPr id="109" name="그룹 108"/>
          <p:cNvGrpSpPr/>
          <p:nvPr/>
        </p:nvGrpSpPr>
        <p:grpSpPr>
          <a:xfrm>
            <a:off x="971600" y="1304764"/>
            <a:ext cx="6820130" cy="3810618"/>
            <a:chOff x="1712311" y="1131590"/>
            <a:chExt cx="6820130" cy="3810618"/>
          </a:xfrm>
        </p:grpSpPr>
        <p:sp>
          <p:nvSpPr>
            <p:cNvPr id="110" name="직사각형 109"/>
            <p:cNvSpPr/>
            <p:nvPr/>
          </p:nvSpPr>
          <p:spPr>
            <a:xfrm>
              <a:off x="5004047" y="1203598"/>
              <a:ext cx="1860357" cy="3384376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서비스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1" name="원통 6"/>
            <p:cNvSpPr/>
            <p:nvPr/>
          </p:nvSpPr>
          <p:spPr>
            <a:xfrm>
              <a:off x="1907704" y="1419622"/>
              <a:ext cx="648072" cy="864096"/>
            </a:xfrm>
            <a:prstGeom prst="can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2843808" y="1527634"/>
              <a:ext cx="1296144" cy="648072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 Connector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13" name="직선 연결선 112"/>
            <p:cNvCxnSpPr>
              <a:stCxn id="111" idx="4"/>
              <a:endCxn id="112" idx="1"/>
            </p:cNvCxnSpPr>
            <p:nvPr/>
          </p:nvCxnSpPr>
          <p:spPr>
            <a:xfrm>
              <a:off x="2555776" y="1851670"/>
              <a:ext cx="288032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14" name="직사각형 113"/>
            <p:cNvSpPr/>
            <p:nvPr/>
          </p:nvSpPr>
          <p:spPr>
            <a:xfrm>
              <a:off x="1799692" y="2967794"/>
              <a:ext cx="864096" cy="68407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모델</a:t>
              </a:r>
            </a:p>
          </p:txBody>
        </p:sp>
        <p:cxnSp>
          <p:nvCxnSpPr>
            <p:cNvPr id="115" name="직선 연결선 114"/>
            <p:cNvCxnSpPr>
              <a:stCxn id="111" idx="3"/>
              <a:endCxn id="114" idx="0"/>
            </p:cNvCxnSpPr>
            <p:nvPr/>
          </p:nvCxnSpPr>
          <p:spPr>
            <a:xfrm>
              <a:off x="2231740" y="2283718"/>
              <a:ext cx="0" cy="684076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16" name="타원 115"/>
            <p:cNvSpPr/>
            <p:nvPr/>
          </p:nvSpPr>
          <p:spPr>
            <a:xfrm>
              <a:off x="2879812" y="2697764"/>
              <a:ext cx="1224136" cy="1224136"/>
            </a:xfrm>
            <a:prstGeom prst="ellipse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컨트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롤러</a:t>
              </a:r>
            </a:p>
          </p:txBody>
        </p:sp>
        <p:cxnSp>
          <p:nvCxnSpPr>
            <p:cNvPr id="117" name="직선 연결선 116"/>
            <p:cNvCxnSpPr>
              <a:stCxn id="114" idx="3"/>
              <a:endCxn id="116" idx="2"/>
            </p:cNvCxnSpPr>
            <p:nvPr/>
          </p:nvCxnSpPr>
          <p:spPr>
            <a:xfrm>
              <a:off x="2663788" y="3309832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8" name="직선 연결선 117"/>
            <p:cNvCxnSpPr>
              <a:stCxn id="112" idx="2"/>
              <a:endCxn id="116" idx="0"/>
            </p:cNvCxnSpPr>
            <p:nvPr/>
          </p:nvCxnSpPr>
          <p:spPr>
            <a:xfrm>
              <a:off x="3491880" y="2175706"/>
              <a:ext cx="0" cy="522058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19" name="직사각형 118"/>
            <p:cNvSpPr/>
            <p:nvPr/>
          </p:nvSpPr>
          <p:spPr>
            <a:xfrm>
              <a:off x="5148064" y="1735700"/>
              <a:ext cx="1584176" cy="432048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방문전시관</a:t>
              </a:r>
            </a:p>
          </p:txBody>
        </p:sp>
        <p:sp>
          <p:nvSpPr>
            <p:cNvPr id="120" name="직사각형 119"/>
            <p:cNvSpPr/>
            <p:nvPr/>
          </p:nvSpPr>
          <p:spPr>
            <a:xfrm>
              <a:off x="5148064" y="2383772"/>
              <a:ext cx="1584176" cy="504056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전시관목록</a:t>
              </a:r>
            </a:p>
          </p:txBody>
        </p:sp>
        <p:sp>
          <p:nvSpPr>
            <p:cNvPr id="121" name="직사각형 120"/>
            <p:cNvSpPr/>
            <p:nvPr/>
          </p:nvSpPr>
          <p:spPr>
            <a:xfrm>
              <a:off x="5148064" y="3089829"/>
              <a:ext cx="1584176" cy="504056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전시관이미지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2" name="직사각형 121"/>
            <p:cNvSpPr/>
            <p:nvPr/>
          </p:nvSpPr>
          <p:spPr>
            <a:xfrm>
              <a:off x="5148064" y="3795886"/>
              <a:ext cx="1584176" cy="504056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관리자로그인</a:t>
              </a:r>
            </a:p>
          </p:txBody>
        </p:sp>
        <p:cxnSp>
          <p:nvCxnSpPr>
            <p:cNvPr id="123" name="직선 화살표 연결선 122"/>
            <p:cNvCxnSpPr>
              <a:stCxn id="116" idx="6"/>
              <a:endCxn id="119" idx="1"/>
            </p:cNvCxnSpPr>
            <p:nvPr/>
          </p:nvCxnSpPr>
          <p:spPr>
            <a:xfrm flipV="1">
              <a:off x="4103948" y="1951724"/>
              <a:ext cx="1044116" cy="135810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24" name="직선 화살표 연결선 123"/>
            <p:cNvCxnSpPr>
              <a:stCxn id="116" idx="6"/>
              <a:endCxn id="120" idx="1"/>
            </p:cNvCxnSpPr>
            <p:nvPr/>
          </p:nvCxnSpPr>
          <p:spPr>
            <a:xfrm flipV="1">
              <a:off x="4103948" y="2635800"/>
              <a:ext cx="1044116" cy="674032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25" name="직선 화살표 연결선 124"/>
            <p:cNvCxnSpPr>
              <a:stCxn id="116" idx="6"/>
              <a:endCxn id="121" idx="1"/>
            </p:cNvCxnSpPr>
            <p:nvPr/>
          </p:nvCxnSpPr>
          <p:spPr>
            <a:xfrm>
              <a:off x="4103948" y="3309832"/>
              <a:ext cx="1044116" cy="3202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26" name="직선 화살표 연결선 125"/>
            <p:cNvCxnSpPr>
              <a:stCxn id="116" idx="6"/>
              <a:endCxn id="122" idx="1"/>
            </p:cNvCxnSpPr>
            <p:nvPr/>
          </p:nvCxnSpPr>
          <p:spPr>
            <a:xfrm>
              <a:off x="4103948" y="3309832"/>
              <a:ext cx="1044116" cy="738082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27" name="직사각형 126"/>
            <p:cNvSpPr/>
            <p:nvPr/>
          </p:nvSpPr>
          <p:spPr>
            <a:xfrm>
              <a:off x="7596337" y="1735700"/>
              <a:ext cx="936104" cy="1800200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안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드</a:t>
              </a:r>
            </a:p>
          </p:txBody>
        </p:sp>
        <p:sp>
          <p:nvSpPr>
            <p:cNvPr id="128" name="직사각형 127"/>
            <p:cNvSpPr/>
            <p:nvPr/>
          </p:nvSpPr>
          <p:spPr>
            <a:xfrm>
              <a:off x="7596336" y="3805000"/>
              <a:ext cx="936105" cy="485827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관리자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29" name="직선 연결선 128"/>
            <p:cNvCxnSpPr>
              <a:stCxn id="119" idx="3"/>
            </p:cNvCxnSpPr>
            <p:nvPr/>
          </p:nvCxnSpPr>
          <p:spPr>
            <a:xfrm>
              <a:off x="6732240" y="1951724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0" name="직선 연결선 129"/>
            <p:cNvCxnSpPr/>
            <p:nvPr/>
          </p:nvCxnSpPr>
          <p:spPr>
            <a:xfrm>
              <a:off x="6732240" y="2635800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1" name="직선 연결선 130"/>
            <p:cNvCxnSpPr/>
            <p:nvPr/>
          </p:nvCxnSpPr>
          <p:spPr>
            <a:xfrm>
              <a:off x="6732240" y="3341857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2" name="직선 연결선 131"/>
            <p:cNvCxnSpPr/>
            <p:nvPr/>
          </p:nvCxnSpPr>
          <p:spPr>
            <a:xfrm>
              <a:off x="6732240" y="4057400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33" name="직사각형 132"/>
            <p:cNvSpPr/>
            <p:nvPr/>
          </p:nvSpPr>
          <p:spPr>
            <a:xfrm>
              <a:off x="7020272" y="1131590"/>
              <a:ext cx="432048" cy="3528392"/>
            </a:xfrm>
            <a:prstGeom prst="rect">
              <a:avLst/>
            </a:prstGeom>
            <a:gradFill rotWithShape="1">
              <a:gsLst>
                <a:gs pos="0">
                  <a:srgbClr val="4BACC6">
                    <a:tint val="50000"/>
                    <a:satMod val="300000"/>
                  </a:srgbClr>
                </a:gs>
                <a:gs pos="35000">
                  <a:srgbClr val="4BACC6">
                    <a:tint val="37000"/>
                    <a:satMod val="300000"/>
                  </a:srgbClr>
                </a:gs>
                <a:gs pos="100000">
                  <a:srgbClr val="4BACC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vert="vert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JSON </a:t>
              </a: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통신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712311" y="3741879"/>
              <a:ext cx="120097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Account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Exhibition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GPS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Visited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233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039200" y="6021288"/>
            <a:ext cx="3008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관리자 프로그램</a:t>
            </a:r>
            <a:r>
              <a:rPr lang="en-US" altLang="ko-KR" sz="2400" b="1" dirty="0"/>
              <a:t>-1]</a:t>
            </a:r>
            <a:endParaRPr lang="ko-KR" altLang="en-US" sz="2400" b="1" dirty="0"/>
          </a:p>
        </p:txBody>
      </p:sp>
      <p:grpSp>
        <p:nvGrpSpPr>
          <p:cNvPr id="2" name="그룹 1"/>
          <p:cNvGrpSpPr/>
          <p:nvPr/>
        </p:nvGrpSpPr>
        <p:grpSpPr>
          <a:xfrm>
            <a:off x="-6" y="908720"/>
            <a:ext cx="8496944" cy="4770530"/>
            <a:chOff x="215516" y="1034734"/>
            <a:chExt cx="7864246" cy="4093134"/>
          </a:xfrm>
        </p:grpSpPr>
        <p:sp>
          <p:nvSpPr>
            <p:cNvPr id="4" name="제목 3"/>
            <p:cNvSpPr txBox="1">
              <a:spLocks/>
            </p:cNvSpPr>
            <p:nvPr/>
          </p:nvSpPr>
          <p:spPr>
            <a:xfrm>
              <a:off x="672716" y="1565494"/>
              <a:ext cx="5791200" cy="828010"/>
            </a:xfrm>
          </p:spPr>
          <p:txBody>
            <a:bodyPr/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dirty="0"/>
            </a:p>
          </p:txBody>
        </p:sp>
        <p:sp>
          <p:nvSpPr>
            <p:cNvPr id="5" name="내용 개체 틀 4"/>
            <p:cNvSpPr txBox="1">
              <a:spLocks/>
            </p:cNvSpPr>
            <p:nvPr/>
          </p:nvSpPr>
          <p:spPr>
            <a:xfrm>
              <a:off x="215516" y="1412776"/>
              <a:ext cx="0" cy="0"/>
            </a:xfrm>
          </p:spPr>
          <p:txBody>
            <a:bodyPr/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ko-KR" dirty="0"/>
            </a:p>
            <a:p>
              <a:endParaRPr lang="en-US" altLang="ko-KR" dirty="0"/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4551368" y="1034734"/>
              <a:ext cx="1860357" cy="4093133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서비스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4" name="원통 6"/>
            <p:cNvSpPr/>
            <p:nvPr/>
          </p:nvSpPr>
          <p:spPr>
            <a:xfrm>
              <a:off x="1455025" y="1466783"/>
              <a:ext cx="648072" cy="864096"/>
            </a:xfrm>
            <a:prstGeom prst="can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2391129" y="1574795"/>
              <a:ext cx="1296144" cy="648072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 Connector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66" name="직선 연결선 65"/>
            <p:cNvCxnSpPr>
              <a:stCxn id="64" idx="4"/>
              <a:endCxn id="65" idx="1"/>
            </p:cNvCxnSpPr>
            <p:nvPr/>
          </p:nvCxnSpPr>
          <p:spPr>
            <a:xfrm>
              <a:off x="2103097" y="1898831"/>
              <a:ext cx="288032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67" name="직사각형 66"/>
            <p:cNvSpPr/>
            <p:nvPr/>
          </p:nvSpPr>
          <p:spPr>
            <a:xfrm>
              <a:off x="1347013" y="3014955"/>
              <a:ext cx="864096" cy="68407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모델</a:t>
              </a:r>
            </a:p>
          </p:txBody>
        </p:sp>
        <p:cxnSp>
          <p:nvCxnSpPr>
            <p:cNvPr id="68" name="직선 연결선 67"/>
            <p:cNvCxnSpPr>
              <a:stCxn id="64" idx="3"/>
              <a:endCxn id="67" idx="0"/>
            </p:cNvCxnSpPr>
            <p:nvPr/>
          </p:nvCxnSpPr>
          <p:spPr>
            <a:xfrm>
              <a:off x="1779061" y="2330879"/>
              <a:ext cx="0" cy="684076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69" name="타원 68"/>
            <p:cNvSpPr/>
            <p:nvPr/>
          </p:nvSpPr>
          <p:spPr>
            <a:xfrm>
              <a:off x="2427133" y="2744925"/>
              <a:ext cx="1224136" cy="1224136"/>
            </a:xfrm>
            <a:prstGeom prst="ellipse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컨트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롤러</a:t>
              </a:r>
            </a:p>
          </p:txBody>
        </p:sp>
        <p:cxnSp>
          <p:nvCxnSpPr>
            <p:cNvPr id="70" name="직선 연결선 69"/>
            <p:cNvCxnSpPr>
              <a:stCxn id="67" idx="3"/>
              <a:endCxn id="69" idx="2"/>
            </p:cNvCxnSpPr>
            <p:nvPr/>
          </p:nvCxnSpPr>
          <p:spPr>
            <a:xfrm>
              <a:off x="2211109" y="3356993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71" name="직선 연결선 70"/>
            <p:cNvCxnSpPr>
              <a:stCxn id="65" idx="2"/>
              <a:endCxn id="69" idx="0"/>
            </p:cNvCxnSpPr>
            <p:nvPr/>
          </p:nvCxnSpPr>
          <p:spPr>
            <a:xfrm>
              <a:off x="3039201" y="2222867"/>
              <a:ext cx="0" cy="522058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72" name="직사각형 71"/>
            <p:cNvSpPr/>
            <p:nvPr/>
          </p:nvSpPr>
          <p:spPr>
            <a:xfrm>
              <a:off x="4695385" y="1476268"/>
              <a:ext cx="1584176" cy="638587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기초 서비스 데이터</a:t>
              </a:r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4695385" y="2186863"/>
              <a:ext cx="1584176" cy="394309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공지사항</a:t>
              </a: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4695385" y="3194975"/>
              <a:ext cx="1584176" cy="417535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지도이미지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4695385" y="4491119"/>
              <a:ext cx="1584176" cy="504056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서버로그인</a:t>
              </a:r>
            </a:p>
          </p:txBody>
        </p:sp>
        <p:cxnSp>
          <p:nvCxnSpPr>
            <p:cNvPr id="76" name="직선 화살표 연결선 75"/>
            <p:cNvCxnSpPr>
              <a:stCxn id="69" idx="6"/>
              <a:endCxn id="72" idx="1"/>
            </p:cNvCxnSpPr>
            <p:nvPr/>
          </p:nvCxnSpPr>
          <p:spPr>
            <a:xfrm flipV="1">
              <a:off x="3651269" y="1795562"/>
              <a:ext cx="1044116" cy="1561431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77" name="직선 화살표 연결선 76"/>
            <p:cNvCxnSpPr>
              <a:stCxn id="69" idx="6"/>
              <a:endCxn id="73" idx="1"/>
            </p:cNvCxnSpPr>
            <p:nvPr/>
          </p:nvCxnSpPr>
          <p:spPr>
            <a:xfrm flipV="1">
              <a:off x="3651269" y="2384018"/>
              <a:ext cx="1044116" cy="97297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78" name="직선 화살표 연결선 77"/>
            <p:cNvCxnSpPr>
              <a:stCxn id="69" idx="6"/>
              <a:endCxn id="74" idx="1"/>
            </p:cNvCxnSpPr>
            <p:nvPr/>
          </p:nvCxnSpPr>
          <p:spPr>
            <a:xfrm>
              <a:off x="3651269" y="3356993"/>
              <a:ext cx="1044116" cy="4675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79" name="직선 화살표 연결선 78"/>
            <p:cNvCxnSpPr>
              <a:stCxn id="69" idx="6"/>
              <a:endCxn id="75" idx="1"/>
            </p:cNvCxnSpPr>
            <p:nvPr/>
          </p:nvCxnSpPr>
          <p:spPr>
            <a:xfrm>
              <a:off x="3651269" y="3356993"/>
              <a:ext cx="1044116" cy="1386154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80" name="직사각형 79"/>
            <p:cNvSpPr/>
            <p:nvPr/>
          </p:nvSpPr>
          <p:spPr>
            <a:xfrm>
              <a:off x="7143658" y="1476268"/>
              <a:ext cx="936104" cy="2889138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안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드</a:t>
              </a: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7143657" y="4491119"/>
              <a:ext cx="936105" cy="485827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서버</a:t>
              </a:r>
            </a:p>
          </p:txBody>
        </p:sp>
        <p:cxnSp>
          <p:nvCxnSpPr>
            <p:cNvPr id="82" name="직선 연결선 81"/>
            <p:cNvCxnSpPr>
              <a:stCxn id="72" idx="3"/>
            </p:cNvCxnSpPr>
            <p:nvPr/>
          </p:nvCxnSpPr>
          <p:spPr>
            <a:xfrm>
              <a:off x="6279561" y="1795562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83" name="직선 연결선 82"/>
            <p:cNvCxnSpPr/>
            <p:nvPr/>
          </p:nvCxnSpPr>
          <p:spPr>
            <a:xfrm>
              <a:off x="6279561" y="2384017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84" name="직선 연결선 83"/>
            <p:cNvCxnSpPr/>
            <p:nvPr/>
          </p:nvCxnSpPr>
          <p:spPr>
            <a:xfrm>
              <a:off x="6272881" y="2870505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85" name="직선 연결선 84"/>
            <p:cNvCxnSpPr/>
            <p:nvPr/>
          </p:nvCxnSpPr>
          <p:spPr>
            <a:xfrm>
              <a:off x="6279561" y="3403743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86" name="TextBox 85"/>
            <p:cNvSpPr txBox="1"/>
            <p:nvPr/>
          </p:nvSpPr>
          <p:spPr>
            <a:xfrm>
              <a:off x="1259632" y="3789040"/>
              <a:ext cx="1072730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ItemImage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Item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Recommand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Node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ShareBlock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Area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RecommandItem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Block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Beacon</a:t>
              </a:r>
              <a:endPara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4695385" y="2680735"/>
              <a:ext cx="1584176" cy="406228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전시물이미지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88" name="직선 화살표 연결선 87"/>
            <p:cNvCxnSpPr>
              <a:stCxn id="69" idx="6"/>
              <a:endCxn id="87" idx="1"/>
            </p:cNvCxnSpPr>
            <p:nvPr/>
          </p:nvCxnSpPr>
          <p:spPr>
            <a:xfrm flipV="1">
              <a:off x="3651269" y="2883849"/>
              <a:ext cx="1044116" cy="473144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89" name="직선 연결선 88"/>
            <p:cNvCxnSpPr/>
            <p:nvPr/>
          </p:nvCxnSpPr>
          <p:spPr>
            <a:xfrm>
              <a:off x="6279561" y="4746636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90" name="직사각형 89"/>
            <p:cNvSpPr/>
            <p:nvPr/>
          </p:nvSpPr>
          <p:spPr>
            <a:xfrm>
              <a:off x="4688705" y="3699031"/>
              <a:ext cx="1584176" cy="669457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추천경로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이미지</a:t>
              </a:r>
            </a:p>
          </p:txBody>
        </p:sp>
        <p:cxnSp>
          <p:nvCxnSpPr>
            <p:cNvPr id="91" name="직선 연결선 90"/>
            <p:cNvCxnSpPr/>
            <p:nvPr/>
          </p:nvCxnSpPr>
          <p:spPr>
            <a:xfrm>
              <a:off x="6272881" y="4059071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92" name="직사각형 91"/>
            <p:cNvSpPr/>
            <p:nvPr/>
          </p:nvSpPr>
          <p:spPr>
            <a:xfrm>
              <a:off x="6567593" y="1106743"/>
              <a:ext cx="432048" cy="3960440"/>
            </a:xfrm>
            <a:prstGeom prst="rect">
              <a:avLst/>
            </a:prstGeom>
            <a:gradFill rotWithShape="1">
              <a:gsLst>
                <a:gs pos="0">
                  <a:srgbClr val="4BACC6">
                    <a:tint val="50000"/>
                    <a:satMod val="300000"/>
                  </a:srgbClr>
                </a:gs>
                <a:gs pos="35000">
                  <a:srgbClr val="4BACC6">
                    <a:tint val="37000"/>
                    <a:satMod val="300000"/>
                  </a:srgbClr>
                </a:gs>
                <a:gs pos="100000">
                  <a:srgbClr val="4BACC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vert="vert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JSON </a:t>
              </a: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통신</a:t>
              </a:r>
            </a:p>
          </p:txBody>
        </p:sp>
        <p:cxnSp>
          <p:nvCxnSpPr>
            <p:cNvPr id="93" name="직선 화살표 연결선 92"/>
            <p:cNvCxnSpPr>
              <a:stCxn id="69" idx="6"/>
            </p:cNvCxnSpPr>
            <p:nvPr/>
          </p:nvCxnSpPr>
          <p:spPr>
            <a:xfrm>
              <a:off x="3651269" y="3356993"/>
              <a:ext cx="1037436" cy="687564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36742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07"/>
          <p:cNvSpPr txBox="1"/>
          <p:nvPr/>
        </p:nvSpPr>
        <p:spPr>
          <a:xfrm>
            <a:off x="3252905" y="2064984"/>
            <a:ext cx="5797073" cy="103998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3600" b="1" spc="-50">
                <a:solidFill>
                  <a:srgbClr val="F86B74"/>
                </a:solidFill>
                <a:latin typeface="+mn-ea"/>
              </a:rPr>
              <a:t>주요 프로젝트</a:t>
            </a:r>
            <a:endParaRPr lang="en-US" altLang="ko-KR" sz="3600" b="1" spc="-50" dirty="0">
              <a:solidFill>
                <a:srgbClr val="F86B74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095453" y="2168163"/>
            <a:ext cx="943206" cy="776307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/>
          <a:p>
            <a:pPr algn="ctr">
              <a:spcAft>
                <a:spcPts val="1000"/>
              </a:spcAft>
              <a:buClr>
                <a:srgbClr val="977399"/>
              </a:buClr>
            </a:pPr>
            <a:r>
              <a:rPr lang="en-US" altLang="ko-KR" sz="6600" spc="-50" dirty="0">
                <a:solidFill>
                  <a:srgbClr val="E5DBD2"/>
                </a:solidFill>
                <a:latin typeface="+mn-ea"/>
              </a:rPr>
              <a:t>Ⅰ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3369325" y="3468383"/>
            <a:ext cx="5487151" cy="369332"/>
            <a:chOff x="5033173" y="2647511"/>
            <a:chExt cx="5487151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5292954" y="2647511"/>
              <a:ext cx="5227370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en-US" altLang="ko-KR" dirty="0">
                  <a:solidFill>
                    <a:srgbClr val="969696"/>
                  </a:solidFill>
                </a:rPr>
                <a:t>Kinect</a:t>
              </a:r>
              <a:r>
                <a:rPr lang="ko-KR" altLang="en-US" dirty="0">
                  <a:solidFill>
                    <a:srgbClr val="969696"/>
                  </a:solidFill>
                </a:rPr>
                <a:t>를 활용한 </a:t>
              </a:r>
              <a:r>
                <a:rPr lang="ko-KR" altLang="en-US" dirty="0" err="1">
                  <a:solidFill>
                    <a:srgbClr val="969696"/>
                  </a:solidFill>
                </a:rPr>
                <a:t>유아용</a:t>
              </a:r>
              <a:r>
                <a:rPr lang="ko-KR" altLang="en-US" dirty="0">
                  <a:solidFill>
                    <a:srgbClr val="969696"/>
                  </a:solidFill>
                </a:rPr>
                <a:t> 색칠 게임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1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3369325" y="3877958"/>
            <a:ext cx="3849570" cy="369332"/>
            <a:chOff x="5033173" y="2647511"/>
            <a:chExt cx="3849570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292954" y="2647511"/>
              <a:ext cx="358978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ko-KR" altLang="en-US" dirty="0">
                  <a:solidFill>
                    <a:srgbClr val="969696"/>
                  </a:solidFill>
                </a:rPr>
                <a:t>회의실 대여 시스템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2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69325" y="4289075"/>
            <a:ext cx="3849570" cy="369332"/>
            <a:chOff x="5033173" y="2647511"/>
            <a:chExt cx="3849570" cy="369332"/>
          </a:xfrm>
        </p:grpSpPr>
        <p:sp>
          <p:nvSpPr>
            <p:cNvPr id="22" name="TextBox 21"/>
            <p:cNvSpPr txBox="1"/>
            <p:nvPr/>
          </p:nvSpPr>
          <p:spPr>
            <a:xfrm>
              <a:off x="5292954" y="2647511"/>
              <a:ext cx="358978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ko-KR" altLang="en-US" dirty="0">
                  <a:solidFill>
                    <a:srgbClr val="969696"/>
                  </a:solidFill>
                </a:rPr>
                <a:t>무인 </a:t>
              </a:r>
              <a:r>
                <a:rPr lang="ko-KR" altLang="en-US" dirty="0" err="1">
                  <a:solidFill>
                    <a:srgbClr val="969696"/>
                  </a:solidFill>
                </a:rPr>
                <a:t>드론</a:t>
              </a:r>
              <a:r>
                <a:rPr lang="ko-KR" altLang="en-US" dirty="0">
                  <a:solidFill>
                    <a:srgbClr val="969696"/>
                  </a:solidFill>
                </a:rPr>
                <a:t> 경비 시스템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3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3369325" y="4700192"/>
            <a:ext cx="3849570" cy="369332"/>
            <a:chOff x="5033173" y="2647511"/>
            <a:chExt cx="3849570" cy="369332"/>
          </a:xfrm>
        </p:grpSpPr>
        <p:sp>
          <p:nvSpPr>
            <p:cNvPr id="25" name="TextBox 24"/>
            <p:cNvSpPr txBox="1"/>
            <p:nvPr/>
          </p:nvSpPr>
          <p:spPr>
            <a:xfrm>
              <a:off x="5292954" y="2647511"/>
              <a:ext cx="358978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ko-KR" altLang="en-US" dirty="0">
                  <a:solidFill>
                    <a:srgbClr val="969696"/>
                  </a:solidFill>
                </a:rPr>
                <a:t>전시관 안내 플랫폼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4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3378696" y="5087516"/>
            <a:ext cx="3849570" cy="369332"/>
            <a:chOff x="5033173" y="2647511"/>
            <a:chExt cx="3849570" cy="369332"/>
          </a:xfrm>
        </p:grpSpPr>
        <p:sp>
          <p:nvSpPr>
            <p:cNvPr id="31" name="TextBox 30"/>
            <p:cNvSpPr txBox="1"/>
            <p:nvPr/>
          </p:nvSpPr>
          <p:spPr>
            <a:xfrm>
              <a:off x="5292954" y="2647511"/>
              <a:ext cx="358978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ko-KR" altLang="en-US" dirty="0">
                  <a:solidFill>
                    <a:srgbClr val="969696"/>
                  </a:solidFill>
                </a:rPr>
                <a:t>원격 욕조 제어 시스템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5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3369325" y="5499488"/>
            <a:ext cx="5487151" cy="369332"/>
            <a:chOff x="5033173" y="2647511"/>
            <a:chExt cx="5487151" cy="369332"/>
          </a:xfrm>
        </p:grpSpPr>
        <p:sp>
          <p:nvSpPr>
            <p:cNvPr id="34" name="TextBox 33"/>
            <p:cNvSpPr txBox="1"/>
            <p:nvPr/>
          </p:nvSpPr>
          <p:spPr>
            <a:xfrm>
              <a:off x="5292954" y="2647511"/>
              <a:ext cx="5227370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fontAlgn="base"/>
              <a:r>
                <a:rPr lang="ko-KR" altLang="en-US" dirty="0">
                  <a:solidFill>
                    <a:srgbClr val="969696"/>
                  </a:solidFill>
                </a:rPr>
                <a:t>위치기반 음악 </a:t>
              </a:r>
              <a:r>
                <a:rPr lang="en-US" altLang="ko-KR" dirty="0">
                  <a:solidFill>
                    <a:srgbClr val="969696"/>
                  </a:solidFill>
                </a:rPr>
                <a:t>SNS</a:t>
              </a:r>
              <a:endParaRPr lang="ko-KR" altLang="en-US" dirty="0">
                <a:solidFill>
                  <a:srgbClr val="969696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033173" y="2730122"/>
              <a:ext cx="252306" cy="252306"/>
            </a:xfrm>
            <a:prstGeom prst="rect">
              <a:avLst/>
            </a:prstGeom>
            <a:solidFill>
              <a:srgbClr val="E5DBD2"/>
            </a:solidFill>
          </p:spPr>
          <p:txBody>
            <a:bodyPr wrap="none" lIns="36000" tIns="36000" rIns="36000" rtlCol="0" anchor="ctr">
              <a:noAutofit/>
            </a:bodyPr>
            <a:lstStyle/>
            <a:p>
              <a:pPr algn="ctr">
                <a:spcAft>
                  <a:spcPts val="1000"/>
                </a:spcAft>
                <a:buClr>
                  <a:srgbClr val="977399"/>
                </a:buClr>
              </a:pPr>
              <a:r>
                <a:rPr lang="en-US" altLang="ko-KR" spc="-50" dirty="0">
                  <a:solidFill>
                    <a:srgbClr val="43435B"/>
                  </a:solidFill>
                  <a:latin typeface="+mn-ea"/>
                </a:rPr>
                <a:t>6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8172400" y="3468383"/>
            <a:ext cx="7920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(2014)</a:t>
            </a:r>
            <a:endParaRPr lang="ko-KR" altLang="en-US" dirty="0">
              <a:solidFill>
                <a:srgbClr val="969696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164925" y="3873109"/>
            <a:ext cx="7920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(2014)</a:t>
            </a:r>
            <a:endParaRPr lang="ko-KR" altLang="en-US" dirty="0">
              <a:solidFill>
                <a:srgbClr val="969696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164925" y="4281441"/>
            <a:ext cx="7920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(2015)</a:t>
            </a:r>
            <a:endParaRPr lang="ko-KR" altLang="en-US" dirty="0">
              <a:solidFill>
                <a:srgbClr val="969696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64925" y="4695745"/>
            <a:ext cx="7920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(2016)</a:t>
            </a:r>
            <a:endParaRPr lang="ko-KR" altLang="en-US" dirty="0">
              <a:solidFill>
                <a:srgbClr val="969696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172400" y="5085184"/>
            <a:ext cx="7920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(2017)</a:t>
            </a:r>
            <a:endParaRPr lang="ko-KR" altLang="en-US" dirty="0">
              <a:solidFill>
                <a:srgbClr val="969696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164924" y="5494188"/>
            <a:ext cx="9790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base"/>
            <a:r>
              <a:rPr lang="en-US" altLang="ko-KR" dirty="0">
                <a:solidFill>
                  <a:srgbClr val="969696"/>
                </a:solidFill>
              </a:rPr>
              <a:t>(2017)</a:t>
            </a:r>
            <a:endParaRPr lang="ko-KR" altLang="en-US" dirty="0">
              <a:solidFill>
                <a:srgbClr val="9696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039200" y="6021288"/>
            <a:ext cx="2972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관리자 프로그램</a:t>
            </a:r>
            <a:r>
              <a:rPr lang="en-US" altLang="ko-KR" sz="2400" b="1" dirty="0"/>
              <a:t>-2]</a:t>
            </a:r>
            <a:endParaRPr lang="ko-KR" altLang="en-US" sz="2400" b="1" dirty="0"/>
          </a:p>
        </p:txBody>
      </p:sp>
      <p:grpSp>
        <p:nvGrpSpPr>
          <p:cNvPr id="94" name="그룹 93"/>
          <p:cNvGrpSpPr/>
          <p:nvPr/>
        </p:nvGrpSpPr>
        <p:grpSpPr>
          <a:xfrm>
            <a:off x="575556" y="1226642"/>
            <a:ext cx="7884876" cy="4794646"/>
            <a:chOff x="1712311" y="1184435"/>
            <a:chExt cx="6820127" cy="3896272"/>
          </a:xfrm>
        </p:grpSpPr>
        <p:sp>
          <p:nvSpPr>
            <p:cNvPr id="95" name="직사각형 94"/>
            <p:cNvSpPr/>
            <p:nvPr/>
          </p:nvSpPr>
          <p:spPr>
            <a:xfrm>
              <a:off x="5004046" y="1184435"/>
              <a:ext cx="1860357" cy="3456384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서비스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6" name="원통 6"/>
            <p:cNvSpPr/>
            <p:nvPr/>
          </p:nvSpPr>
          <p:spPr>
            <a:xfrm>
              <a:off x="1907704" y="1419622"/>
              <a:ext cx="648072" cy="864096"/>
            </a:xfrm>
            <a:prstGeom prst="can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2843808" y="1527634"/>
              <a:ext cx="1296144" cy="648072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DB Connector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98" name="직선 연결선 97"/>
            <p:cNvCxnSpPr>
              <a:stCxn id="96" idx="4"/>
              <a:endCxn id="97" idx="1"/>
            </p:cNvCxnSpPr>
            <p:nvPr/>
          </p:nvCxnSpPr>
          <p:spPr>
            <a:xfrm>
              <a:off x="2555776" y="1851670"/>
              <a:ext cx="288032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99" name="직사각형 98"/>
            <p:cNvSpPr/>
            <p:nvPr/>
          </p:nvSpPr>
          <p:spPr>
            <a:xfrm>
              <a:off x="1799692" y="2967794"/>
              <a:ext cx="864096" cy="68407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모델</a:t>
              </a:r>
            </a:p>
          </p:txBody>
        </p:sp>
        <p:cxnSp>
          <p:nvCxnSpPr>
            <p:cNvPr id="100" name="직선 연결선 99"/>
            <p:cNvCxnSpPr>
              <a:stCxn id="96" idx="3"/>
              <a:endCxn id="99" idx="0"/>
            </p:cNvCxnSpPr>
            <p:nvPr/>
          </p:nvCxnSpPr>
          <p:spPr>
            <a:xfrm>
              <a:off x="2231740" y="2283718"/>
              <a:ext cx="0" cy="684076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01" name="타원 100"/>
            <p:cNvSpPr/>
            <p:nvPr/>
          </p:nvSpPr>
          <p:spPr>
            <a:xfrm>
              <a:off x="2879812" y="2697764"/>
              <a:ext cx="1224136" cy="1224136"/>
            </a:xfrm>
            <a:prstGeom prst="ellipse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컨트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롤러</a:t>
              </a:r>
            </a:p>
          </p:txBody>
        </p:sp>
        <p:cxnSp>
          <p:nvCxnSpPr>
            <p:cNvPr id="102" name="직선 연결선 101"/>
            <p:cNvCxnSpPr>
              <a:stCxn id="99" idx="3"/>
              <a:endCxn id="101" idx="2"/>
            </p:cNvCxnSpPr>
            <p:nvPr/>
          </p:nvCxnSpPr>
          <p:spPr>
            <a:xfrm>
              <a:off x="2663788" y="3309832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03" name="직선 연결선 102"/>
            <p:cNvCxnSpPr>
              <a:stCxn id="97" idx="2"/>
              <a:endCxn id="101" idx="0"/>
            </p:cNvCxnSpPr>
            <p:nvPr/>
          </p:nvCxnSpPr>
          <p:spPr>
            <a:xfrm>
              <a:off x="3491880" y="2175706"/>
              <a:ext cx="0" cy="522058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04" name="직사각형 103"/>
            <p:cNvSpPr/>
            <p:nvPr/>
          </p:nvSpPr>
          <p:spPr>
            <a:xfrm>
              <a:off x="5148064" y="1861156"/>
              <a:ext cx="1584176" cy="494570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로그인</a:t>
              </a:r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5148064" y="2427734"/>
              <a:ext cx="1584176" cy="702078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전시물데이터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등록</a:t>
              </a: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5142137" y="3840891"/>
              <a:ext cx="1584176" cy="720080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추천경로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관리</a:t>
              </a:r>
            </a:p>
          </p:txBody>
        </p:sp>
        <p:cxnSp>
          <p:nvCxnSpPr>
            <p:cNvPr id="107" name="직선 화살표 연결선 106"/>
            <p:cNvCxnSpPr>
              <a:stCxn id="101" idx="6"/>
              <a:endCxn id="104" idx="1"/>
            </p:cNvCxnSpPr>
            <p:nvPr/>
          </p:nvCxnSpPr>
          <p:spPr>
            <a:xfrm flipV="1">
              <a:off x="4103948" y="2108441"/>
              <a:ext cx="1044116" cy="1201391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08" name="직선 화살표 연결선 107"/>
            <p:cNvCxnSpPr>
              <a:stCxn id="101" idx="6"/>
              <a:endCxn id="105" idx="1"/>
            </p:cNvCxnSpPr>
            <p:nvPr/>
          </p:nvCxnSpPr>
          <p:spPr>
            <a:xfrm flipV="1">
              <a:off x="4103948" y="2778773"/>
              <a:ext cx="1044116" cy="531059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09" name="직선 화살표 연결선 108"/>
            <p:cNvCxnSpPr>
              <a:stCxn id="101" idx="6"/>
              <a:endCxn id="106" idx="1"/>
            </p:cNvCxnSpPr>
            <p:nvPr/>
          </p:nvCxnSpPr>
          <p:spPr>
            <a:xfrm>
              <a:off x="4103948" y="3309832"/>
              <a:ext cx="1038189" cy="891099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10" name="직사각형 109"/>
            <p:cNvSpPr/>
            <p:nvPr/>
          </p:nvSpPr>
          <p:spPr>
            <a:xfrm>
              <a:off x="7596334" y="1861156"/>
              <a:ext cx="936104" cy="2694303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사용자</a:t>
              </a:r>
            </a:p>
          </p:txBody>
        </p:sp>
        <p:cxnSp>
          <p:nvCxnSpPr>
            <p:cNvPr id="111" name="직선 연결선 110"/>
            <p:cNvCxnSpPr>
              <a:stCxn id="104" idx="3"/>
            </p:cNvCxnSpPr>
            <p:nvPr/>
          </p:nvCxnSpPr>
          <p:spPr>
            <a:xfrm>
              <a:off x="6732240" y="2108441"/>
              <a:ext cx="864094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2" name="직선 연결선 111"/>
            <p:cNvCxnSpPr/>
            <p:nvPr/>
          </p:nvCxnSpPr>
          <p:spPr>
            <a:xfrm>
              <a:off x="6732240" y="2823778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3" name="직선 연결선 112"/>
            <p:cNvCxnSpPr/>
            <p:nvPr/>
          </p:nvCxnSpPr>
          <p:spPr>
            <a:xfrm>
              <a:off x="6732240" y="3406076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4" name="직선 연결선 113"/>
            <p:cNvCxnSpPr>
              <a:stCxn id="106" idx="3"/>
            </p:cNvCxnSpPr>
            <p:nvPr/>
          </p:nvCxnSpPr>
          <p:spPr>
            <a:xfrm>
              <a:off x="6726313" y="4200931"/>
              <a:ext cx="864095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15" name="TextBox 114"/>
            <p:cNvSpPr txBox="1"/>
            <p:nvPr/>
          </p:nvSpPr>
          <p:spPr>
            <a:xfrm>
              <a:off x="1712311" y="3741879"/>
              <a:ext cx="1072730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ItemImage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Item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Recommand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Node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ShareBlock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Area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RecommandItem</a:t>
              </a:r>
              <a:endPara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Block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Beacon</a:t>
              </a:r>
              <a:endPara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5148063" y="3219822"/>
              <a:ext cx="1584176" cy="504056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지도 관리</a:t>
              </a:r>
            </a:p>
          </p:txBody>
        </p:sp>
        <p:cxnSp>
          <p:nvCxnSpPr>
            <p:cNvPr id="117" name="직선 화살표 연결선 116"/>
            <p:cNvCxnSpPr>
              <a:stCxn id="101" idx="6"/>
              <a:endCxn id="116" idx="1"/>
            </p:cNvCxnSpPr>
            <p:nvPr/>
          </p:nvCxnSpPr>
          <p:spPr>
            <a:xfrm>
              <a:off x="4103948" y="3309832"/>
              <a:ext cx="1044115" cy="16201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18" name="직사각형 117"/>
            <p:cNvSpPr/>
            <p:nvPr/>
          </p:nvSpPr>
          <p:spPr>
            <a:xfrm>
              <a:off x="7020272" y="1347614"/>
              <a:ext cx="432048" cy="3456384"/>
            </a:xfrm>
            <a:prstGeom prst="rect">
              <a:avLst/>
            </a:prstGeom>
            <a:gradFill rotWithShape="1">
              <a:gsLst>
                <a:gs pos="0">
                  <a:srgbClr val="4BACC6">
                    <a:tint val="50000"/>
                    <a:satMod val="300000"/>
                  </a:srgbClr>
                </a:gs>
                <a:gs pos="35000">
                  <a:srgbClr val="4BACC6">
                    <a:tint val="37000"/>
                    <a:satMod val="300000"/>
                  </a:srgbClr>
                </a:gs>
                <a:gs pos="100000">
                  <a:srgbClr val="4BACC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vert="vert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인 터 </a:t>
              </a: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페</a:t>
              </a: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이 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559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039200" y="6021288"/>
            <a:ext cx="2972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안드로이드 앱</a:t>
            </a:r>
            <a:r>
              <a:rPr lang="en-US" altLang="ko-KR" sz="2400" b="1" dirty="0"/>
              <a:t>-1]</a:t>
            </a:r>
            <a:endParaRPr lang="ko-KR" altLang="en-US" sz="2400" b="1" dirty="0"/>
          </a:p>
        </p:txBody>
      </p:sp>
      <p:grpSp>
        <p:nvGrpSpPr>
          <p:cNvPr id="72" name="그룹 71"/>
          <p:cNvGrpSpPr/>
          <p:nvPr/>
        </p:nvGrpSpPr>
        <p:grpSpPr>
          <a:xfrm>
            <a:off x="575556" y="1520788"/>
            <a:ext cx="8107735" cy="4227934"/>
            <a:chOff x="424706" y="843558"/>
            <a:chExt cx="8107735" cy="4227934"/>
          </a:xfrm>
        </p:grpSpPr>
        <p:sp>
          <p:nvSpPr>
            <p:cNvPr id="73" name="직사각형 72"/>
            <p:cNvSpPr/>
            <p:nvPr/>
          </p:nvSpPr>
          <p:spPr>
            <a:xfrm>
              <a:off x="5004047" y="843558"/>
              <a:ext cx="1860357" cy="4227934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서비스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4" name="원통 6"/>
            <p:cNvSpPr/>
            <p:nvPr/>
          </p:nvSpPr>
          <p:spPr>
            <a:xfrm>
              <a:off x="1592457" y="1141290"/>
              <a:ext cx="1275856" cy="688662"/>
            </a:xfrm>
            <a:prstGeom prst="can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어플리케이션 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캐시</a:t>
              </a: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3123404" y="1161585"/>
              <a:ext cx="1232572" cy="648072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동적 </a:t>
              </a: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로더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76" name="직선 연결선 75"/>
            <p:cNvCxnSpPr>
              <a:stCxn id="74" idx="4"/>
              <a:endCxn id="75" idx="1"/>
            </p:cNvCxnSpPr>
            <p:nvPr/>
          </p:nvCxnSpPr>
          <p:spPr>
            <a:xfrm>
              <a:off x="2868313" y="1485621"/>
              <a:ext cx="255091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77" name="직사각형 76"/>
            <p:cNvSpPr/>
            <p:nvPr/>
          </p:nvSpPr>
          <p:spPr>
            <a:xfrm>
              <a:off x="1799692" y="2292719"/>
              <a:ext cx="864096" cy="68407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모델</a:t>
              </a:r>
            </a:p>
          </p:txBody>
        </p:sp>
        <p:cxnSp>
          <p:nvCxnSpPr>
            <p:cNvPr id="78" name="직선 연결선 77"/>
            <p:cNvCxnSpPr>
              <a:stCxn id="74" idx="3"/>
              <a:endCxn id="77" idx="0"/>
            </p:cNvCxnSpPr>
            <p:nvPr/>
          </p:nvCxnSpPr>
          <p:spPr>
            <a:xfrm>
              <a:off x="2230385" y="1829952"/>
              <a:ext cx="1355" cy="462767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79" name="타원 78"/>
            <p:cNvSpPr/>
            <p:nvPr/>
          </p:nvSpPr>
          <p:spPr>
            <a:xfrm>
              <a:off x="3257076" y="2193708"/>
              <a:ext cx="965228" cy="882098"/>
            </a:xfrm>
            <a:prstGeom prst="ellipse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컨트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롤러</a:t>
              </a:r>
            </a:p>
          </p:txBody>
        </p:sp>
        <p:cxnSp>
          <p:nvCxnSpPr>
            <p:cNvPr id="80" name="직선 연결선 79"/>
            <p:cNvCxnSpPr>
              <a:stCxn id="77" idx="3"/>
              <a:endCxn id="79" idx="2"/>
            </p:cNvCxnSpPr>
            <p:nvPr/>
          </p:nvCxnSpPr>
          <p:spPr>
            <a:xfrm>
              <a:off x="2663788" y="2634757"/>
              <a:ext cx="593288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81" name="직선 연결선 80"/>
            <p:cNvCxnSpPr>
              <a:stCxn id="75" idx="2"/>
              <a:endCxn id="79" idx="0"/>
            </p:cNvCxnSpPr>
            <p:nvPr/>
          </p:nvCxnSpPr>
          <p:spPr>
            <a:xfrm>
              <a:off x="3739690" y="1809657"/>
              <a:ext cx="0" cy="384051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82" name="직사각형 81"/>
            <p:cNvSpPr/>
            <p:nvPr/>
          </p:nvSpPr>
          <p:spPr>
            <a:xfrm>
              <a:off x="5148064" y="3204759"/>
              <a:ext cx="1584176" cy="638587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기초 서비스 데이터</a:t>
              </a: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5148064" y="2784234"/>
              <a:ext cx="1584176" cy="387042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공지사항</a:t>
              </a: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5148064" y="1196493"/>
              <a:ext cx="1584176" cy="406087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전시물이미지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5151297" y="3939902"/>
              <a:ext cx="1584176" cy="504056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전시관데이터</a:t>
              </a:r>
            </a:p>
          </p:txBody>
        </p:sp>
        <p:cxnSp>
          <p:nvCxnSpPr>
            <p:cNvPr id="86" name="직선 화살표 연결선 85"/>
            <p:cNvCxnSpPr>
              <a:stCxn id="79" idx="6"/>
              <a:endCxn id="82" idx="1"/>
            </p:cNvCxnSpPr>
            <p:nvPr/>
          </p:nvCxnSpPr>
          <p:spPr>
            <a:xfrm>
              <a:off x="4222304" y="2634757"/>
              <a:ext cx="925760" cy="889296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87" name="직선 화살표 연결선 86"/>
            <p:cNvCxnSpPr>
              <a:stCxn id="79" idx="6"/>
              <a:endCxn id="83" idx="1"/>
            </p:cNvCxnSpPr>
            <p:nvPr/>
          </p:nvCxnSpPr>
          <p:spPr>
            <a:xfrm>
              <a:off x="4222304" y="2634757"/>
              <a:ext cx="925760" cy="34299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88" name="직선 화살표 연결선 87"/>
            <p:cNvCxnSpPr>
              <a:stCxn id="75" idx="3"/>
              <a:endCxn id="84" idx="1"/>
            </p:cNvCxnSpPr>
            <p:nvPr/>
          </p:nvCxnSpPr>
          <p:spPr>
            <a:xfrm flipV="1">
              <a:off x="4355976" y="1399537"/>
              <a:ext cx="792088" cy="86084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89" name="직선 화살표 연결선 88"/>
            <p:cNvCxnSpPr>
              <a:stCxn id="79" idx="6"/>
              <a:endCxn id="85" idx="1"/>
            </p:cNvCxnSpPr>
            <p:nvPr/>
          </p:nvCxnSpPr>
          <p:spPr>
            <a:xfrm>
              <a:off x="4222304" y="2634757"/>
              <a:ext cx="928993" cy="1557173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90" name="직사각형 89"/>
            <p:cNvSpPr/>
            <p:nvPr/>
          </p:nvSpPr>
          <p:spPr>
            <a:xfrm>
              <a:off x="7596337" y="1198021"/>
              <a:ext cx="936104" cy="2658754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관리자</a:t>
              </a:r>
            </a:p>
          </p:txBody>
        </p:sp>
        <p:cxnSp>
          <p:nvCxnSpPr>
            <p:cNvPr id="91" name="직선 연결선 90"/>
            <p:cNvCxnSpPr/>
            <p:nvPr/>
          </p:nvCxnSpPr>
          <p:spPr>
            <a:xfrm>
              <a:off x="6726313" y="2419457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92" name="직선 연결선 91"/>
            <p:cNvCxnSpPr/>
            <p:nvPr/>
          </p:nvCxnSpPr>
          <p:spPr>
            <a:xfrm>
              <a:off x="6732240" y="1442903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93" name="직선 연결선 92"/>
            <p:cNvCxnSpPr/>
            <p:nvPr/>
          </p:nvCxnSpPr>
          <p:spPr>
            <a:xfrm>
              <a:off x="6726313" y="1841940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9" name="직선 연결선 118"/>
            <p:cNvCxnSpPr/>
            <p:nvPr/>
          </p:nvCxnSpPr>
          <p:spPr>
            <a:xfrm>
              <a:off x="6732782" y="2983875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20" name="TextBox 119"/>
            <p:cNvSpPr txBox="1"/>
            <p:nvPr/>
          </p:nvSpPr>
          <p:spPr>
            <a:xfrm>
              <a:off x="424706" y="2001682"/>
              <a:ext cx="1261884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Area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Exhibition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Link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Museum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Node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Recommendation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User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Visited</a:t>
              </a:r>
              <a:endPara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직사각형 120"/>
            <p:cNvSpPr/>
            <p:nvPr/>
          </p:nvSpPr>
          <p:spPr>
            <a:xfrm>
              <a:off x="5148606" y="1634085"/>
              <a:ext cx="1584176" cy="396043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지도이미지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22" name="직선 화살표 연결선 121"/>
            <p:cNvCxnSpPr>
              <a:stCxn id="75" idx="3"/>
              <a:endCxn id="121" idx="1"/>
            </p:cNvCxnSpPr>
            <p:nvPr/>
          </p:nvCxnSpPr>
          <p:spPr>
            <a:xfrm>
              <a:off x="4355976" y="1485621"/>
              <a:ext cx="792630" cy="346486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23" name="직선 연결선 122"/>
            <p:cNvCxnSpPr/>
            <p:nvPr/>
          </p:nvCxnSpPr>
          <p:spPr>
            <a:xfrm>
              <a:off x="6732782" y="4191930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24" name="모서리가 둥근 직사각형 91"/>
            <p:cNvSpPr/>
            <p:nvPr/>
          </p:nvSpPr>
          <p:spPr>
            <a:xfrm>
              <a:off x="3090287" y="4299942"/>
              <a:ext cx="1296144" cy="648072"/>
            </a:xfrm>
            <a:prstGeom prst="roundRect">
              <a:avLst/>
            </a:prstGeom>
            <a:gradFill rotWithShape="1">
              <a:gsLst>
                <a:gs pos="0">
                  <a:srgbClr val="8064A2">
                    <a:shade val="51000"/>
                    <a:satMod val="130000"/>
                  </a:srgbClr>
                </a:gs>
                <a:gs pos="80000">
                  <a:srgbClr val="8064A2">
                    <a:shade val="93000"/>
                    <a:satMod val="130000"/>
                  </a:srgbClr>
                </a:gs>
                <a:gs pos="100000">
                  <a:srgbClr val="8064A2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8064A2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Bluetooth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Daemon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5" name="타원 124"/>
            <p:cNvSpPr/>
            <p:nvPr/>
          </p:nvSpPr>
          <p:spPr>
            <a:xfrm>
              <a:off x="3162295" y="3363838"/>
              <a:ext cx="1152128" cy="792088"/>
            </a:xfrm>
            <a:prstGeom prst="ellipse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위치추적</a:t>
              </a:r>
            </a:p>
          </p:txBody>
        </p:sp>
        <p:sp>
          <p:nvSpPr>
            <p:cNvPr id="126" name="직사각형 125"/>
            <p:cNvSpPr/>
            <p:nvPr/>
          </p:nvSpPr>
          <p:spPr>
            <a:xfrm>
              <a:off x="5142137" y="2059829"/>
              <a:ext cx="1584176" cy="669457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추천경로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이미지</a:t>
              </a:r>
            </a:p>
          </p:txBody>
        </p:sp>
        <p:cxnSp>
          <p:nvCxnSpPr>
            <p:cNvPr id="127" name="직선 연결선 126"/>
            <p:cNvCxnSpPr/>
            <p:nvPr/>
          </p:nvCxnSpPr>
          <p:spPr>
            <a:xfrm>
              <a:off x="6732782" y="3559825"/>
              <a:ext cx="864096" cy="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28" name="직선 화살표 연결선 127"/>
            <p:cNvCxnSpPr>
              <a:stCxn id="75" idx="3"/>
              <a:endCxn id="126" idx="1"/>
            </p:cNvCxnSpPr>
            <p:nvPr/>
          </p:nvCxnSpPr>
          <p:spPr>
            <a:xfrm>
              <a:off x="4355976" y="1485621"/>
              <a:ext cx="786161" cy="908937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29" name="직선 연결선 128"/>
            <p:cNvCxnSpPr>
              <a:stCxn id="125" idx="0"/>
              <a:endCxn id="79" idx="4"/>
            </p:cNvCxnSpPr>
            <p:nvPr/>
          </p:nvCxnSpPr>
          <p:spPr>
            <a:xfrm flipV="1">
              <a:off x="3738359" y="3075806"/>
              <a:ext cx="1331" cy="288032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0" name="직선 연결선 129"/>
            <p:cNvCxnSpPr>
              <a:stCxn id="125" idx="4"/>
              <a:endCxn id="124" idx="0"/>
            </p:cNvCxnSpPr>
            <p:nvPr/>
          </p:nvCxnSpPr>
          <p:spPr>
            <a:xfrm>
              <a:off x="3738359" y="4155926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1" name="직선 연결선 130"/>
            <p:cNvCxnSpPr>
              <a:stCxn id="77" idx="2"/>
              <a:endCxn id="133" idx="1"/>
            </p:cNvCxnSpPr>
            <p:nvPr/>
          </p:nvCxnSpPr>
          <p:spPr>
            <a:xfrm flipH="1">
              <a:off x="2230385" y="2976795"/>
              <a:ext cx="1355" cy="418461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2" name="직선 연결선 131"/>
            <p:cNvCxnSpPr>
              <a:endCxn id="79" idx="3"/>
            </p:cNvCxnSpPr>
            <p:nvPr/>
          </p:nvCxnSpPr>
          <p:spPr>
            <a:xfrm flipV="1">
              <a:off x="2771800" y="2946626"/>
              <a:ext cx="626630" cy="588230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33" name="원통 124"/>
            <p:cNvSpPr/>
            <p:nvPr/>
          </p:nvSpPr>
          <p:spPr>
            <a:xfrm>
              <a:off x="1592457" y="3395256"/>
              <a:ext cx="1275856" cy="688662"/>
            </a:xfrm>
            <a:prstGeom prst="can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어플리케이션 스토리지</a:t>
              </a:r>
            </a:p>
          </p:txBody>
        </p:sp>
        <p:sp>
          <p:nvSpPr>
            <p:cNvPr id="134" name="직사각형 133"/>
            <p:cNvSpPr/>
            <p:nvPr/>
          </p:nvSpPr>
          <p:spPr>
            <a:xfrm>
              <a:off x="5148606" y="4515966"/>
              <a:ext cx="1584176" cy="504056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방문전시관</a:t>
              </a:r>
            </a:p>
          </p:txBody>
        </p:sp>
        <p:cxnSp>
          <p:nvCxnSpPr>
            <p:cNvPr id="135" name="직선 화살표 연결선 134"/>
            <p:cNvCxnSpPr>
              <a:stCxn id="79" idx="6"/>
              <a:endCxn id="134" idx="1"/>
            </p:cNvCxnSpPr>
            <p:nvPr/>
          </p:nvCxnSpPr>
          <p:spPr>
            <a:xfrm>
              <a:off x="4222304" y="2634757"/>
              <a:ext cx="926302" cy="2133237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36" name="직선 연결선 135"/>
            <p:cNvCxnSpPr/>
            <p:nvPr/>
          </p:nvCxnSpPr>
          <p:spPr>
            <a:xfrm>
              <a:off x="6732782" y="4767994"/>
              <a:ext cx="1038024" cy="1736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37" name="직사각형 136"/>
            <p:cNvSpPr/>
            <p:nvPr/>
          </p:nvSpPr>
          <p:spPr>
            <a:xfrm>
              <a:off x="7020272" y="1059582"/>
              <a:ext cx="432048" cy="3960440"/>
            </a:xfrm>
            <a:prstGeom prst="rect">
              <a:avLst/>
            </a:prstGeom>
            <a:gradFill rotWithShape="1">
              <a:gsLst>
                <a:gs pos="0">
                  <a:srgbClr val="4BACC6">
                    <a:tint val="50000"/>
                    <a:satMod val="300000"/>
                  </a:srgbClr>
                </a:gs>
                <a:gs pos="35000">
                  <a:srgbClr val="4BACC6">
                    <a:tint val="37000"/>
                    <a:satMod val="300000"/>
                  </a:srgbClr>
                </a:gs>
                <a:gs pos="100000">
                  <a:srgbClr val="4BACC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vert="vert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JSON </a:t>
              </a: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통신</a:t>
              </a:r>
            </a:p>
          </p:txBody>
        </p:sp>
        <p:sp>
          <p:nvSpPr>
            <p:cNvPr id="138" name="직사각형 137"/>
            <p:cNvSpPr/>
            <p:nvPr/>
          </p:nvSpPr>
          <p:spPr>
            <a:xfrm>
              <a:off x="7596336" y="3939902"/>
              <a:ext cx="936105" cy="1008112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서버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841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039200" y="6021288"/>
            <a:ext cx="2972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안드로이드 앱</a:t>
            </a:r>
            <a:r>
              <a:rPr lang="en-US" altLang="ko-KR" sz="2400" b="1" dirty="0"/>
              <a:t>-2]</a:t>
            </a:r>
            <a:endParaRPr lang="ko-KR" altLang="en-US" sz="2400" b="1" dirty="0"/>
          </a:p>
        </p:txBody>
      </p:sp>
      <p:grpSp>
        <p:nvGrpSpPr>
          <p:cNvPr id="107" name="그룹 106"/>
          <p:cNvGrpSpPr/>
          <p:nvPr/>
        </p:nvGrpSpPr>
        <p:grpSpPr>
          <a:xfrm>
            <a:off x="1141303" y="1556792"/>
            <a:ext cx="6768752" cy="3993329"/>
            <a:chOff x="1979712" y="1026693"/>
            <a:chExt cx="6768752" cy="3993329"/>
          </a:xfrm>
        </p:grpSpPr>
        <p:sp>
          <p:nvSpPr>
            <p:cNvPr id="108" name="직사각형 107"/>
            <p:cNvSpPr/>
            <p:nvPr/>
          </p:nvSpPr>
          <p:spPr>
            <a:xfrm>
              <a:off x="1979712" y="2017950"/>
              <a:ext cx="6768752" cy="2080987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                                                                       서비스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09" name="직선 화살표 연결선 108"/>
            <p:cNvCxnSpPr>
              <a:endCxn id="159" idx="0"/>
            </p:cNvCxnSpPr>
            <p:nvPr/>
          </p:nvCxnSpPr>
          <p:spPr>
            <a:xfrm>
              <a:off x="5409987" y="1544210"/>
              <a:ext cx="552963" cy="870163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0" name="직선 화살표 연결선 109"/>
            <p:cNvCxnSpPr>
              <a:endCxn id="158" idx="0"/>
            </p:cNvCxnSpPr>
            <p:nvPr/>
          </p:nvCxnSpPr>
          <p:spPr>
            <a:xfrm flipH="1">
              <a:off x="5371039" y="1585419"/>
              <a:ext cx="19474" cy="828954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1" name="직선 화살표 연결선 110"/>
            <p:cNvCxnSpPr>
              <a:endCxn id="152" idx="0"/>
            </p:cNvCxnSpPr>
            <p:nvPr/>
          </p:nvCxnSpPr>
          <p:spPr>
            <a:xfrm flipH="1">
              <a:off x="2409875" y="1536921"/>
              <a:ext cx="2972638" cy="877452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2" name="직선 화살표 연결선 111"/>
            <p:cNvCxnSpPr>
              <a:endCxn id="160" idx="0"/>
            </p:cNvCxnSpPr>
            <p:nvPr/>
          </p:nvCxnSpPr>
          <p:spPr>
            <a:xfrm>
              <a:off x="5381360" y="1544210"/>
              <a:ext cx="1148793" cy="870163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3" name="직선 연결선 112"/>
            <p:cNvCxnSpPr>
              <a:stCxn id="153" idx="2"/>
            </p:cNvCxnSpPr>
            <p:nvPr/>
          </p:nvCxnSpPr>
          <p:spPr>
            <a:xfrm flipH="1">
              <a:off x="2987825" y="3936787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4" name="직선 연결선 113"/>
            <p:cNvCxnSpPr>
              <a:stCxn id="152" idx="2"/>
            </p:cNvCxnSpPr>
            <p:nvPr/>
          </p:nvCxnSpPr>
          <p:spPr>
            <a:xfrm>
              <a:off x="2409875" y="3936787"/>
              <a:ext cx="0" cy="101469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15" name="직선 화살표 연결선 114"/>
            <p:cNvCxnSpPr>
              <a:endCxn id="161" idx="0"/>
            </p:cNvCxnSpPr>
            <p:nvPr/>
          </p:nvCxnSpPr>
          <p:spPr>
            <a:xfrm>
              <a:off x="5368431" y="1532743"/>
              <a:ext cx="1972489" cy="88163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6" name="직선 화살표 연결선 115"/>
            <p:cNvCxnSpPr>
              <a:endCxn id="153" idx="0"/>
            </p:cNvCxnSpPr>
            <p:nvPr/>
          </p:nvCxnSpPr>
          <p:spPr>
            <a:xfrm flipH="1">
              <a:off x="2990433" y="1544210"/>
              <a:ext cx="2400080" cy="870163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7" name="직선 화살표 연결선 116"/>
            <p:cNvCxnSpPr>
              <a:endCxn id="154" idx="0"/>
            </p:cNvCxnSpPr>
            <p:nvPr/>
          </p:nvCxnSpPr>
          <p:spPr>
            <a:xfrm flipH="1">
              <a:off x="3577052" y="1548531"/>
              <a:ext cx="1805461" cy="865842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18" name="직선 연결선 117"/>
            <p:cNvCxnSpPr/>
            <p:nvPr/>
          </p:nvCxnSpPr>
          <p:spPr>
            <a:xfrm flipH="1">
              <a:off x="3565774" y="3936786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39" name="직선 화살표 연결선 138"/>
            <p:cNvCxnSpPr>
              <a:endCxn id="155" idx="0"/>
            </p:cNvCxnSpPr>
            <p:nvPr/>
          </p:nvCxnSpPr>
          <p:spPr>
            <a:xfrm flipH="1">
              <a:off x="4186873" y="1548531"/>
              <a:ext cx="1203640" cy="865842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40" name="직선 화살표 연결선 139"/>
            <p:cNvCxnSpPr>
              <a:endCxn id="157" idx="0"/>
            </p:cNvCxnSpPr>
            <p:nvPr/>
          </p:nvCxnSpPr>
          <p:spPr>
            <a:xfrm flipH="1">
              <a:off x="4784420" y="1580388"/>
              <a:ext cx="606093" cy="83398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141" name="직선 연결선 140"/>
            <p:cNvCxnSpPr>
              <a:stCxn id="144" idx="5"/>
              <a:endCxn id="154" idx="0"/>
            </p:cNvCxnSpPr>
            <p:nvPr/>
          </p:nvCxnSpPr>
          <p:spPr>
            <a:xfrm>
              <a:off x="3023271" y="1718208"/>
              <a:ext cx="553781" cy="69616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42" name="직선 연결선 141"/>
            <p:cNvCxnSpPr>
              <a:stCxn id="143" idx="5"/>
              <a:endCxn id="157" idx="0"/>
            </p:cNvCxnSpPr>
            <p:nvPr/>
          </p:nvCxnSpPr>
          <p:spPr>
            <a:xfrm>
              <a:off x="4247407" y="1702782"/>
              <a:ext cx="537013" cy="711591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43" name="타원 142"/>
            <p:cNvSpPr/>
            <p:nvPr/>
          </p:nvSpPr>
          <p:spPr>
            <a:xfrm>
              <a:off x="3264004" y="1026693"/>
              <a:ext cx="1152128" cy="792088"/>
            </a:xfrm>
            <a:prstGeom prst="ellipse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위치추적</a:t>
              </a:r>
            </a:p>
          </p:txBody>
        </p:sp>
        <p:sp>
          <p:nvSpPr>
            <p:cNvPr id="144" name="타원 143"/>
            <p:cNvSpPr/>
            <p:nvPr/>
          </p:nvSpPr>
          <p:spPr>
            <a:xfrm>
              <a:off x="2039868" y="1042119"/>
              <a:ext cx="1152128" cy="792088"/>
            </a:xfrm>
            <a:prstGeom prst="ellipse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TSP</a:t>
              </a: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145" name="직선 연결선 144"/>
            <p:cNvCxnSpPr/>
            <p:nvPr/>
          </p:nvCxnSpPr>
          <p:spPr>
            <a:xfrm flipH="1">
              <a:off x="4182100" y="3921068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46" name="직선 연결선 145"/>
            <p:cNvCxnSpPr/>
            <p:nvPr/>
          </p:nvCxnSpPr>
          <p:spPr>
            <a:xfrm flipH="1">
              <a:off x="4787878" y="3921068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47" name="직선 연결선 146"/>
            <p:cNvCxnSpPr/>
            <p:nvPr/>
          </p:nvCxnSpPr>
          <p:spPr>
            <a:xfrm flipH="1">
              <a:off x="5368431" y="3921068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48" name="직선 연결선 147"/>
            <p:cNvCxnSpPr/>
            <p:nvPr/>
          </p:nvCxnSpPr>
          <p:spPr>
            <a:xfrm flipH="1">
              <a:off x="5962950" y="3921068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49" name="직선 연결선 148"/>
            <p:cNvCxnSpPr/>
            <p:nvPr/>
          </p:nvCxnSpPr>
          <p:spPr>
            <a:xfrm flipH="1">
              <a:off x="6529591" y="3921068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50" name="직선 연결선 149"/>
            <p:cNvCxnSpPr/>
            <p:nvPr/>
          </p:nvCxnSpPr>
          <p:spPr>
            <a:xfrm flipH="1">
              <a:off x="7349347" y="3936786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cxnSp>
          <p:nvCxnSpPr>
            <p:cNvPr id="151" name="직선 연결선 150"/>
            <p:cNvCxnSpPr/>
            <p:nvPr/>
          </p:nvCxnSpPr>
          <p:spPr>
            <a:xfrm flipH="1">
              <a:off x="8146670" y="3902516"/>
              <a:ext cx="2608" cy="1083235"/>
            </a:xfrm>
            <a:prstGeom prst="line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</p:cxnSp>
        <p:sp>
          <p:nvSpPr>
            <p:cNvPr id="152" name="직사각형 151"/>
            <p:cNvSpPr/>
            <p:nvPr/>
          </p:nvSpPr>
          <p:spPr>
            <a:xfrm>
              <a:off x="2203817" y="2414373"/>
              <a:ext cx="412115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전시목록</a:t>
              </a:r>
            </a:p>
          </p:txBody>
        </p:sp>
        <p:sp>
          <p:nvSpPr>
            <p:cNvPr id="153" name="직사각형 152"/>
            <p:cNvSpPr/>
            <p:nvPr/>
          </p:nvSpPr>
          <p:spPr>
            <a:xfrm>
              <a:off x="2784375" y="2414373"/>
              <a:ext cx="412115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공지사항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4" name="직사각형 153"/>
            <p:cNvSpPr/>
            <p:nvPr/>
          </p:nvSpPr>
          <p:spPr>
            <a:xfrm>
              <a:off x="3369276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추천경로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3957614" y="2414373"/>
              <a:ext cx="458518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방문전시관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6" name="직사각형 155"/>
            <p:cNvSpPr/>
            <p:nvPr/>
          </p:nvSpPr>
          <p:spPr>
            <a:xfrm>
              <a:off x="2203817" y="4705841"/>
              <a:ext cx="6145977" cy="314181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사용자</a:t>
              </a:r>
            </a:p>
          </p:txBody>
        </p:sp>
        <p:sp>
          <p:nvSpPr>
            <p:cNvPr id="157" name="직사각형 156"/>
            <p:cNvSpPr/>
            <p:nvPr/>
          </p:nvSpPr>
          <p:spPr>
            <a:xfrm>
              <a:off x="4576644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지도화면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8" name="직사각형 157"/>
            <p:cNvSpPr/>
            <p:nvPr/>
          </p:nvSpPr>
          <p:spPr>
            <a:xfrm>
              <a:off x="5163263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간략설명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직사각형 158"/>
            <p:cNvSpPr/>
            <p:nvPr/>
          </p:nvSpPr>
          <p:spPr>
            <a:xfrm>
              <a:off x="5755174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상세설명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직사각형 159"/>
            <p:cNvSpPr/>
            <p:nvPr/>
          </p:nvSpPr>
          <p:spPr>
            <a:xfrm>
              <a:off x="6322377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TTS</a:t>
              </a:r>
            </a:p>
          </p:txBody>
        </p:sp>
        <p:sp>
          <p:nvSpPr>
            <p:cNvPr id="161" name="직사각형 160"/>
            <p:cNvSpPr/>
            <p:nvPr/>
          </p:nvSpPr>
          <p:spPr>
            <a:xfrm>
              <a:off x="6880790" y="2414373"/>
              <a:ext cx="920260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구글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연동 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로그인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2" name="직사각형 161"/>
            <p:cNvSpPr/>
            <p:nvPr/>
          </p:nvSpPr>
          <p:spPr>
            <a:xfrm>
              <a:off x="7934242" y="2414373"/>
              <a:ext cx="415552" cy="1522414"/>
            </a:xfrm>
            <a:prstGeom prst="rect">
              <a:avLst/>
            </a:prstGeom>
            <a:gradFill flip="none" rotWithShape="1">
              <a:gsLst>
                <a:gs pos="0">
                  <a:srgbClr val="4BACC6">
                    <a:lumMod val="67000"/>
                  </a:srgbClr>
                </a:gs>
                <a:gs pos="48000">
                  <a:srgbClr val="4BACC6">
                    <a:lumMod val="97000"/>
                    <a:lumOff val="3000"/>
                  </a:srgbClr>
                </a:gs>
                <a:gs pos="100000">
                  <a:srgbClr val="4BACC6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환경설정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3" name="직사각형 162"/>
            <p:cNvSpPr/>
            <p:nvPr/>
          </p:nvSpPr>
          <p:spPr>
            <a:xfrm>
              <a:off x="2111876" y="4195131"/>
              <a:ext cx="6408712" cy="334812"/>
            </a:xfrm>
            <a:prstGeom prst="rect">
              <a:avLst/>
            </a:prstGeom>
            <a:gradFill rotWithShape="1">
              <a:gsLst>
                <a:gs pos="0">
                  <a:srgbClr val="4BACC6">
                    <a:tint val="50000"/>
                    <a:satMod val="300000"/>
                  </a:srgbClr>
                </a:gs>
                <a:gs pos="35000">
                  <a:srgbClr val="4BACC6">
                    <a:tint val="37000"/>
                    <a:satMod val="300000"/>
                  </a:srgbClr>
                </a:gs>
                <a:gs pos="100000">
                  <a:srgbClr val="4BACC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vert="horz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인 터 </a:t>
              </a: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페</a:t>
              </a: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이 스</a:t>
              </a:r>
            </a:p>
          </p:txBody>
        </p:sp>
        <p:cxnSp>
          <p:nvCxnSpPr>
            <p:cNvPr id="164" name="직선 화살표 연결선 163"/>
            <p:cNvCxnSpPr>
              <a:endCxn id="162" idx="0"/>
            </p:cNvCxnSpPr>
            <p:nvPr/>
          </p:nvCxnSpPr>
          <p:spPr>
            <a:xfrm>
              <a:off x="5368431" y="1532742"/>
              <a:ext cx="2773587" cy="881631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sp>
          <p:nvSpPr>
            <p:cNvPr id="165" name="타원 164"/>
            <p:cNvSpPr/>
            <p:nvPr/>
          </p:nvSpPr>
          <p:spPr>
            <a:xfrm>
              <a:off x="4883133" y="1026693"/>
              <a:ext cx="965228" cy="882098"/>
            </a:xfrm>
            <a:prstGeom prst="ellipse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컨트</a:t>
              </a:r>
              <a:endParaRPr kumimoji="0" lang="en-US" altLang="ko-KR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롤러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241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79512" y="872716"/>
            <a:ext cx="7043916" cy="6140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쓰이는 기술 </a:t>
            </a:r>
            <a:endParaRPr lang="en-US" altLang="ko-KR" sz="4000" b="1" dirty="0"/>
          </a:p>
          <a:p>
            <a:endParaRPr lang="ko-KR" altLang="en-US" sz="1100" dirty="0"/>
          </a:p>
          <a:p>
            <a:r>
              <a:rPr lang="en-US" altLang="ko-KR" sz="2400" b="1" dirty="0"/>
              <a:t>• </a:t>
            </a:r>
            <a:r>
              <a:rPr lang="ko-KR" altLang="en-US" sz="2400" b="1" dirty="0"/>
              <a:t>관리자 프로그램</a:t>
            </a:r>
            <a:endParaRPr lang="en-US" altLang="ko-KR" sz="2400" b="1" dirty="0"/>
          </a:p>
          <a:p>
            <a:r>
              <a:rPr lang="en-US" altLang="ko-KR" sz="2400" b="1" dirty="0"/>
              <a:t>	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	: JAVA GUI </a:t>
            </a:r>
            <a:r>
              <a:rPr lang="ko-KR" altLang="en-US" sz="2400" b="1" dirty="0"/>
              <a:t>사용</a:t>
            </a:r>
            <a:r>
              <a:rPr lang="en-US" altLang="ko-KR" sz="2400" b="1" dirty="0"/>
              <a:t>,</a:t>
            </a:r>
          </a:p>
          <a:p>
            <a:r>
              <a:rPr lang="en-US" altLang="ko-KR" sz="2400" b="1" dirty="0"/>
              <a:t> 		 </a:t>
            </a:r>
            <a:r>
              <a:rPr lang="ko-KR" altLang="en-US" sz="2400" b="1" dirty="0"/>
              <a:t>소켓 통신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클라이언트</a:t>
            </a:r>
            <a:endParaRPr lang="en-US" altLang="ko-KR" sz="2400" dirty="0"/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중앙 서버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: Windows, JAVA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JAVA GUI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소켓 통신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DB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모바일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: Android, JAVA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소켓 통신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서버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GCM(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구글 클라우드 메시지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서비스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Google Map API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Google TTS API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비콘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인식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78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6290" y="1277424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5516" y="1916832"/>
            <a:ext cx="9001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/>
              <a:t>Git : 	 </a:t>
            </a:r>
            <a:r>
              <a:rPr lang="en-US" altLang="ko-KR" sz="2400" dirty="0">
                <a:hlinkClick r:id="rId2"/>
              </a:rPr>
              <a:t>https://github.com/zkalffntm/CDP05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실행 화면 </a:t>
            </a:r>
            <a:r>
              <a:rPr lang="en-US" altLang="ko-KR" sz="2400" dirty="0"/>
              <a:t>: </a:t>
            </a:r>
            <a:r>
              <a:rPr lang="en-US" altLang="ko-KR" sz="2400" dirty="0">
                <a:hlinkClick r:id="rId3"/>
              </a:rPr>
              <a:t>https://youtu.be/O8E5hjue3BU</a:t>
            </a:r>
            <a:r>
              <a:rPr lang="en-US" altLang="ko-KR" sz="2400" dirty="0"/>
              <a:t> (</a:t>
            </a:r>
            <a:r>
              <a:rPr lang="ko-KR" altLang="en-US" sz="2400" dirty="0"/>
              <a:t>안드로이드 앱</a:t>
            </a:r>
            <a:r>
              <a:rPr lang="en-US" altLang="ko-KR" sz="2400" dirty="0"/>
              <a:t>)</a:t>
            </a:r>
          </a:p>
          <a:p>
            <a:pPr lvl="3"/>
            <a:r>
              <a:rPr lang="en-US" altLang="ko-KR" sz="2400" dirty="0"/>
              <a:t>     </a:t>
            </a:r>
            <a:r>
              <a:rPr lang="en-US" altLang="ko-KR" sz="2400" dirty="0">
                <a:hlinkClick r:id="rId4"/>
              </a:rPr>
              <a:t>https://youtu.be/Bq1ZNMlOgz8</a:t>
            </a:r>
            <a:r>
              <a:rPr lang="en-US" altLang="ko-KR" sz="2400" dirty="0"/>
              <a:t> (</a:t>
            </a:r>
            <a:r>
              <a:rPr lang="ko-KR" altLang="en-US" sz="2400" dirty="0"/>
              <a:t>관리자 프로그램</a:t>
            </a:r>
            <a:r>
              <a:rPr lang="en-US" altLang="ko-KR" sz="2400" dirty="0"/>
              <a:t>)</a:t>
            </a:r>
          </a:p>
          <a:p>
            <a:pPr marL="342900" indent="-342900">
              <a:buFontTx/>
              <a:buChar char="-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21319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5.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원격 욕조 제어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287524" y="1565494"/>
            <a:ext cx="831692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임베디드 환경에서 원격으로 욕조의 수온을 조절해서 물을 받는 시스템을 구현</a:t>
            </a:r>
            <a:r>
              <a:rPr lang="en-US" altLang="ko-KR" sz="2000" dirty="0"/>
              <a:t>. </a:t>
            </a:r>
            <a:r>
              <a:rPr lang="ko-KR" altLang="en-US" sz="2000" dirty="0"/>
              <a:t>프로젝트 제한사항으로 </a:t>
            </a:r>
            <a:r>
              <a:rPr lang="en-US" altLang="ko-KR" sz="2000" b="1" dirty="0" err="1"/>
              <a:t>Ubinos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임베디드 운영체제</a:t>
            </a:r>
            <a:r>
              <a:rPr lang="ko-KR" altLang="en-US" sz="2000" dirty="0"/>
              <a:t>를 사용하며 </a:t>
            </a:r>
            <a:r>
              <a:rPr lang="en-US" altLang="ko-KR" sz="2000" b="1" dirty="0"/>
              <a:t>ESTK </a:t>
            </a:r>
            <a:r>
              <a:rPr lang="ko-KR" altLang="en-US" sz="2000" b="1" dirty="0"/>
              <a:t>보드</a:t>
            </a:r>
            <a:r>
              <a:rPr lang="ko-KR" altLang="en-US" sz="2000" dirty="0"/>
              <a:t>와 </a:t>
            </a:r>
            <a:r>
              <a:rPr lang="ko-KR" altLang="en-US" sz="2000" b="1" dirty="0"/>
              <a:t>레고 센서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레고 모터</a:t>
            </a:r>
            <a:r>
              <a:rPr lang="ko-KR" altLang="en-US" sz="2000" dirty="0"/>
              <a:t>를 활용해야 한다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두 개의 </a:t>
            </a:r>
            <a:r>
              <a:rPr lang="en-US" altLang="ko-KR" sz="2000" b="1" dirty="0"/>
              <a:t>ESTK </a:t>
            </a:r>
            <a:r>
              <a:rPr lang="ko-KR" altLang="en-US" sz="2000" b="1" dirty="0"/>
              <a:t>보드를 </a:t>
            </a:r>
            <a:r>
              <a:rPr lang="ko-KR" altLang="en-US" sz="2000" dirty="0"/>
              <a:t>사용하며 하나는 수도꼭지 제어</a:t>
            </a:r>
            <a:r>
              <a:rPr lang="en-US" altLang="ko-KR" sz="2000" dirty="0"/>
              <a:t>, </a:t>
            </a:r>
            <a:r>
              <a:rPr lang="ko-KR" altLang="en-US" sz="2000" dirty="0"/>
              <a:t>하나는 </a:t>
            </a:r>
            <a:r>
              <a:rPr lang="ko-KR" altLang="en-US" sz="2000" dirty="0" err="1"/>
              <a:t>리모콘</a:t>
            </a:r>
            <a:r>
              <a:rPr lang="ko-KR" altLang="en-US" sz="2000" dirty="0"/>
              <a:t> 역할을 한다</a:t>
            </a:r>
            <a:r>
              <a:rPr lang="en-US" altLang="ko-KR" sz="2000" dirty="0"/>
              <a:t>. </a:t>
            </a:r>
            <a:r>
              <a:rPr lang="ko-KR" altLang="en-US" sz="2000" dirty="0"/>
              <a:t>통신은 </a:t>
            </a:r>
            <a:r>
              <a:rPr lang="ko-KR" altLang="en-US" sz="2000" b="1" dirty="0" err="1"/>
              <a:t>지그비</a:t>
            </a:r>
            <a:r>
              <a:rPr lang="ko-KR" altLang="en-US" sz="2000" dirty="0"/>
              <a:t> 방식을 채택하였다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초음파 센서로 수위를 측정하여 일정 수위에 도달 시 수도꼭지를 잠근다</a:t>
            </a:r>
            <a:r>
              <a:rPr lang="en-US" altLang="ko-KR" sz="2000" dirty="0"/>
              <a:t>. </a:t>
            </a:r>
            <a:r>
              <a:rPr lang="ko-KR" altLang="en-US" sz="2000" dirty="0" err="1"/>
              <a:t>리모콘으로</a:t>
            </a:r>
            <a:r>
              <a:rPr lang="ko-KR" altLang="en-US" sz="2000" dirty="0"/>
              <a:t> 수온을 설정해서 온도에 맞게 온수와 냉수 수도꼭지를 조절한다</a:t>
            </a:r>
            <a:r>
              <a:rPr lang="en-US" altLang="ko-KR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209553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5.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원격 욕조 제어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(2017)</a:t>
            </a:r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10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87524" y="1565494"/>
            <a:ext cx="831692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b="1" dirty="0"/>
              <a:t>팀장</a:t>
            </a:r>
            <a:r>
              <a:rPr lang="ko-KR" altLang="en-US" sz="2000" dirty="0"/>
              <a:t>을 맡아 </a:t>
            </a:r>
            <a:r>
              <a:rPr lang="ko-KR" altLang="en-US" sz="2000" b="1" dirty="0"/>
              <a:t>프로젝트 매니저</a:t>
            </a:r>
            <a:r>
              <a:rPr lang="ko-KR" altLang="en-US" sz="2000" dirty="0"/>
              <a:t>이자 </a:t>
            </a:r>
            <a:r>
              <a:rPr lang="ko-KR" altLang="en-US" sz="2000" b="1" dirty="0" err="1"/>
              <a:t>코더</a:t>
            </a:r>
            <a:r>
              <a:rPr lang="ko-KR" altLang="en-US" sz="2000" dirty="0" err="1"/>
              <a:t>로</a:t>
            </a:r>
            <a:r>
              <a:rPr lang="ko-KR" altLang="en-US" sz="2000" dirty="0"/>
              <a:t> 참여하여 </a:t>
            </a:r>
            <a:r>
              <a:rPr lang="ko-KR" altLang="en-US" sz="2000" b="1" dirty="0"/>
              <a:t>시스템 설계</a:t>
            </a:r>
            <a:r>
              <a:rPr lang="ko-KR" altLang="en-US" sz="2000" dirty="0"/>
              <a:t>와 레고로 </a:t>
            </a:r>
            <a:r>
              <a:rPr lang="ko-KR" altLang="en-US" sz="2000" b="1" dirty="0"/>
              <a:t>수도꼭지 제어 모형을 제작</a:t>
            </a:r>
            <a:r>
              <a:rPr lang="ko-KR" altLang="en-US" sz="2000" dirty="0"/>
              <a:t>하고 </a:t>
            </a:r>
            <a:r>
              <a:rPr lang="ko-KR" altLang="en-US" sz="2000" b="1" dirty="0" err="1"/>
              <a:t>리모콘</a:t>
            </a:r>
            <a:r>
              <a:rPr lang="ko-KR" altLang="en-US" sz="2000" b="1" dirty="0"/>
              <a:t> 보드 프로그래밍</a:t>
            </a:r>
            <a:r>
              <a:rPr lang="ko-KR" altLang="en-US" sz="2000" dirty="0"/>
              <a:t>을 맡음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운영체제의 </a:t>
            </a:r>
            <a:r>
              <a:rPr lang="en-US" altLang="ko-KR" sz="2000" dirty="0"/>
              <a:t>LCD </a:t>
            </a:r>
            <a:r>
              <a:rPr lang="ko-KR" altLang="en-US" sz="2000" dirty="0"/>
              <a:t>모니터 드라이버 라이브러리를 직접 수정하여 </a:t>
            </a:r>
            <a:r>
              <a:rPr lang="en-US" altLang="ko-KR" sz="2000" dirty="0"/>
              <a:t>LCD </a:t>
            </a:r>
            <a:r>
              <a:rPr lang="ko-KR" altLang="en-US" sz="2000" dirty="0"/>
              <a:t>화면에 흑백 반전 효과로 스위치를 누르면서 메뉴를 선택할 수 있도록 하였다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지그비</a:t>
            </a:r>
            <a:r>
              <a:rPr lang="ko-KR" altLang="en-US" sz="2000" dirty="0"/>
              <a:t> 통신을 활용하여 무선으로 </a:t>
            </a:r>
            <a:r>
              <a:rPr lang="ko-KR" altLang="en-US" sz="2000" dirty="0" err="1"/>
              <a:t>구동부</a:t>
            </a:r>
            <a:r>
              <a:rPr lang="ko-KR" altLang="en-US" sz="2000" dirty="0"/>
              <a:t> 보드를 제어할 수 있도록 하였다</a:t>
            </a:r>
            <a:r>
              <a:rPr lang="en-US" altLang="ko-KR" sz="2000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맡은 역할</a:t>
            </a:r>
          </a:p>
        </p:txBody>
      </p:sp>
    </p:spTree>
    <p:extLst>
      <p:ext uri="{BB962C8B-B14F-4D97-AF65-F5344CB8AC3E}">
        <p14:creationId xmlns:p14="http://schemas.microsoft.com/office/powerpoint/2010/main" val="59653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5.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원격 욕조 제어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(2017)</a:t>
            </a:r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10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540" y="1789570"/>
            <a:ext cx="3615238" cy="289582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958" y="1891517"/>
            <a:ext cx="4290310" cy="269193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635896" y="5005757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[Use case]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4120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5.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원격 욕조 제어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(2017)</a:t>
            </a:r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10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8" name="TextBox 17"/>
          <p:cNvSpPr txBox="1"/>
          <p:nvPr/>
        </p:nvSpPr>
        <p:spPr>
          <a:xfrm>
            <a:off x="2743505" y="5985965"/>
            <a:ext cx="3949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[Sequence Diagram(</a:t>
            </a:r>
            <a:r>
              <a:rPr lang="ko-KR" altLang="en-US" sz="2400" b="1" dirty="0"/>
              <a:t>일부</a:t>
            </a:r>
            <a:r>
              <a:rPr lang="en-US" altLang="ko-KR" sz="2400" b="1" dirty="0"/>
              <a:t>)]</a:t>
            </a:r>
            <a:endParaRPr lang="ko-KR" altLang="en-US" sz="2400" b="1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762" y="1016732"/>
            <a:ext cx="2924308" cy="488213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179015"/>
            <a:ext cx="3687826" cy="255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6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5.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원격 욕조 제어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(2017)</a:t>
            </a:r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10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0" y="1565493"/>
            <a:ext cx="5724636" cy="406137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382663" y="2451704"/>
            <a:ext cx="4051248" cy="227882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07465" y="5651954"/>
            <a:ext cx="1270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 err="1"/>
              <a:t>리모콘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698014" y="5651954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수도꼭지 제어부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11560" y="898477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</p:spTree>
    <p:extLst>
      <p:ext uri="{BB962C8B-B14F-4D97-AF65-F5344CB8AC3E}">
        <p14:creationId xmlns:p14="http://schemas.microsoft.com/office/powerpoint/2010/main" val="346036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1. Kinect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를 활용한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유아용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색칠 게임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287524" y="1565494"/>
            <a:ext cx="831692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sz="2400" dirty="0"/>
              <a:t> 2014</a:t>
            </a:r>
            <a:r>
              <a:rPr lang="ko-KR" altLang="en-US" sz="2400" dirty="0"/>
              <a:t>년도에 유치원 재능기부 활동으로 진행한 프로젝트</a:t>
            </a:r>
            <a:r>
              <a:rPr lang="en-US" altLang="ko-KR" sz="2400" dirty="0"/>
              <a:t>. ‘</a:t>
            </a:r>
            <a:r>
              <a:rPr lang="ko-KR" altLang="en-US" sz="2400" dirty="0" err="1"/>
              <a:t>작은몸짓</a:t>
            </a:r>
            <a:r>
              <a:rPr lang="en-US" altLang="ko-KR" sz="2400" dirty="0"/>
              <a:t>’</a:t>
            </a:r>
            <a:r>
              <a:rPr lang="ko-KR" altLang="en-US" sz="2400" dirty="0"/>
              <a:t>이라는 동아리 이름을 모티브로 </a:t>
            </a:r>
            <a:r>
              <a:rPr lang="ko-KR" altLang="en-US" sz="2400" dirty="0" err="1"/>
              <a:t>키넥트의</a:t>
            </a:r>
            <a:r>
              <a:rPr lang="ko-KR" altLang="en-US" sz="2400" dirty="0"/>
              <a:t> 동작 인식 기술을 사용한 </a:t>
            </a:r>
            <a:r>
              <a:rPr lang="ko-KR" altLang="en-US" sz="2400" dirty="0" err="1"/>
              <a:t>유아용</a:t>
            </a:r>
            <a:r>
              <a:rPr lang="ko-KR" altLang="en-US" sz="2400" dirty="0"/>
              <a:t> 게임을 기획</a:t>
            </a:r>
            <a:r>
              <a:rPr lang="en-US" altLang="ko-KR" sz="24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400" dirty="0"/>
          </a:p>
          <a:p>
            <a:pPr marL="285750" indent="-285750">
              <a:buFontTx/>
              <a:buChar char="-"/>
            </a:pPr>
            <a:r>
              <a:rPr lang="ko-KR" altLang="en-US" sz="2400" dirty="0"/>
              <a:t> </a:t>
            </a:r>
            <a:r>
              <a:rPr lang="ko-KR" altLang="en-US" sz="2400" dirty="0" err="1"/>
              <a:t>키넥트</a:t>
            </a:r>
            <a:r>
              <a:rPr lang="ko-KR" altLang="en-US" sz="2400" dirty="0"/>
              <a:t> 센서로 얻은 깊이</a:t>
            </a:r>
            <a:r>
              <a:rPr lang="en-US" altLang="ko-KR" sz="2400" dirty="0"/>
              <a:t>, </a:t>
            </a:r>
            <a:r>
              <a:rPr lang="ko-KR" altLang="en-US" sz="2400" dirty="0"/>
              <a:t>색상 정보를 </a:t>
            </a:r>
            <a:r>
              <a:rPr lang="en-US" altLang="ko-KR" sz="2400" dirty="0"/>
              <a:t>2</a:t>
            </a:r>
            <a:r>
              <a:rPr lang="ko-KR" altLang="en-US" sz="2400" dirty="0"/>
              <a:t>차원 배열로 저장하고 인식된 사용자의 손의 좌표를 통해 배열에 저장된 </a:t>
            </a:r>
            <a:r>
              <a:rPr lang="ko-KR" altLang="en-US" sz="2400" dirty="0" err="1"/>
              <a:t>픽셀값을</a:t>
            </a:r>
            <a:r>
              <a:rPr lang="ko-KR" altLang="en-US" sz="2400" dirty="0"/>
              <a:t> 조정하여 출력 스트림으로 보내는 방식으로 손의 위치를 따라가며 화면에 색이 칠해지도록 하는 게임을 제작</a:t>
            </a:r>
            <a:r>
              <a:rPr lang="en-US" altLang="ko-KR" sz="24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400" dirty="0"/>
          </a:p>
          <a:p>
            <a:pPr marL="285750" indent="-285750">
              <a:buFontTx/>
              <a:buChar char="-"/>
            </a:pPr>
            <a:r>
              <a:rPr lang="ko-KR" altLang="en-US" sz="2400" dirty="0"/>
              <a:t>유아들을 위한 게임이기 때문에 유아들이 조작하기 힘든 키보드나 마우스 사용은 하지않고 오로지 몸짓만으로 게임을 진행할 수 있도록 함</a:t>
            </a:r>
            <a:r>
              <a:rPr lang="en-US" altLang="ko-KR" sz="24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287524" y="1565494"/>
            <a:ext cx="831692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나홀로 여행족을 위한 위치 기반 음악 소셜 네트워크</a:t>
            </a:r>
            <a:r>
              <a:rPr lang="en-US" altLang="ko-KR" sz="2000" dirty="0"/>
              <a:t>(SNS). </a:t>
            </a:r>
            <a:r>
              <a:rPr lang="ko-KR" altLang="en-US" sz="2000" dirty="0"/>
              <a:t>학부 동아리 후배들의 프로젝트 경험을 쌓게 해주고 </a:t>
            </a:r>
            <a:r>
              <a:rPr lang="en-US" altLang="ko-KR" sz="2000" dirty="0"/>
              <a:t>‘</a:t>
            </a:r>
            <a:r>
              <a:rPr lang="ko-KR" altLang="en-US" sz="2000" dirty="0"/>
              <a:t>교내 오픈소스 </a:t>
            </a:r>
            <a:r>
              <a:rPr lang="en-US" altLang="ko-KR" sz="2000" dirty="0"/>
              <a:t>SW </a:t>
            </a:r>
            <a:r>
              <a:rPr lang="ko-KR" altLang="en-US" sz="2000" dirty="0"/>
              <a:t>경진대회</a:t>
            </a:r>
            <a:r>
              <a:rPr lang="en-US" altLang="ko-KR" sz="2000" dirty="0"/>
              <a:t>’</a:t>
            </a:r>
            <a:r>
              <a:rPr lang="ko-KR" altLang="en-US" sz="2000" dirty="0"/>
              <a:t>와 </a:t>
            </a:r>
            <a:r>
              <a:rPr lang="en-US" altLang="ko-KR" sz="2000" dirty="0"/>
              <a:t>‘</a:t>
            </a:r>
            <a:r>
              <a:rPr lang="ko-KR" altLang="en-US" sz="2000" dirty="0"/>
              <a:t>스마트 관광 앱 공모전</a:t>
            </a:r>
            <a:r>
              <a:rPr lang="en-US" altLang="ko-KR" sz="2000" dirty="0"/>
              <a:t>’</a:t>
            </a:r>
            <a:r>
              <a:rPr lang="ko-KR" altLang="en-US" sz="2000" dirty="0"/>
              <a:t>에 참여하기 위해 기획하였다</a:t>
            </a:r>
            <a:r>
              <a:rPr lang="en-US" altLang="ko-KR" sz="2000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서울 광화문에서 이문세의 </a:t>
            </a:r>
            <a:r>
              <a:rPr lang="en-US" altLang="ko-KR" sz="2000" dirty="0"/>
              <a:t>‘</a:t>
            </a:r>
            <a:r>
              <a:rPr lang="ko-KR" altLang="en-US" sz="2000" dirty="0"/>
              <a:t>광화문 연가</a:t>
            </a:r>
            <a:r>
              <a:rPr lang="en-US" altLang="ko-KR" sz="2000" dirty="0"/>
              <a:t>’</a:t>
            </a:r>
            <a:r>
              <a:rPr lang="ko-KR" altLang="en-US" sz="2000" dirty="0"/>
              <a:t>를</a:t>
            </a:r>
            <a:r>
              <a:rPr lang="en-US" altLang="ko-KR" sz="2000" dirty="0"/>
              <a:t>,</a:t>
            </a:r>
            <a:r>
              <a:rPr lang="ko-KR" altLang="en-US" sz="2000" dirty="0"/>
              <a:t> 대구 김광석 거리에서 김광석의 </a:t>
            </a:r>
            <a:r>
              <a:rPr lang="en-US" altLang="ko-KR" sz="2000" dirty="0"/>
              <a:t>‘</a:t>
            </a:r>
            <a:r>
              <a:rPr lang="ko-KR" altLang="en-US" sz="2000" dirty="0"/>
              <a:t>사랑했지만</a:t>
            </a:r>
            <a:r>
              <a:rPr lang="en-US" altLang="ko-KR" sz="2000" dirty="0"/>
              <a:t>’</a:t>
            </a:r>
            <a:r>
              <a:rPr lang="ko-KR" altLang="en-US" sz="2000" dirty="0"/>
              <a:t>을 들으며 여행을 한다면</a:t>
            </a:r>
            <a:r>
              <a:rPr lang="en-US" altLang="ko-KR" sz="2000" dirty="0"/>
              <a:t>? </a:t>
            </a:r>
            <a:r>
              <a:rPr lang="ko-KR" altLang="en-US" sz="2000" dirty="0"/>
              <a:t>해당 관광 위치정보에 어울리는 음악을 서로 추천하고 감상할 수 있는 안드로이드 어플리케이션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전체 시스템은 서버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DB, </a:t>
            </a:r>
            <a:r>
              <a:rPr lang="ko-KR" altLang="en-US" sz="2000" dirty="0"/>
              <a:t>모바일 앱</a:t>
            </a:r>
            <a:r>
              <a:rPr lang="en-US" altLang="ko-KR" sz="2000" dirty="0"/>
              <a:t> </a:t>
            </a:r>
            <a:r>
              <a:rPr lang="ko-KR" altLang="en-US" sz="2000" dirty="0"/>
              <a:t>세 부분으로 구성된다</a:t>
            </a:r>
            <a:r>
              <a:rPr lang="en-US" altLang="ko-KR" sz="2000" dirty="0"/>
              <a:t>. 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모바일 앱으로 관광 위치 정보와 음악을 태그 형식으로 게시글을 작성하면 서버</a:t>
            </a:r>
            <a:r>
              <a:rPr lang="en-US" altLang="ko-KR" sz="2000" dirty="0"/>
              <a:t>-</a:t>
            </a:r>
            <a:r>
              <a:rPr lang="ko-KR" altLang="en-US" sz="2000" dirty="0"/>
              <a:t>클라이언트 소켓 통신으로 </a:t>
            </a:r>
            <a:r>
              <a:rPr lang="en-US" altLang="ko-KR" sz="2000" dirty="0"/>
              <a:t>DB</a:t>
            </a:r>
            <a:r>
              <a:rPr lang="ko-KR" altLang="en-US" sz="2000" dirty="0"/>
              <a:t>에 저장되고 타임라인에 </a:t>
            </a:r>
            <a:r>
              <a:rPr lang="en-US" altLang="ko-KR" sz="2000" dirty="0"/>
              <a:t>DB</a:t>
            </a:r>
            <a:r>
              <a:rPr lang="ko-KR" altLang="en-US" sz="2000" dirty="0"/>
              <a:t>에 저장된 </a:t>
            </a:r>
            <a:r>
              <a:rPr lang="ko-KR" altLang="en-US" sz="2000" dirty="0" err="1"/>
              <a:t>게시글들을</a:t>
            </a:r>
            <a:r>
              <a:rPr lang="ko-KR" altLang="en-US" sz="2000" dirty="0"/>
              <a:t> 검색하고 볼 수 있다</a:t>
            </a:r>
            <a:r>
              <a:rPr lang="en-US" altLang="ko-KR" sz="2000" dirty="0"/>
              <a:t>. </a:t>
            </a:r>
            <a:r>
              <a:rPr lang="ko-KR" altLang="en-US" sz="2000" dirty="0" err="1"/>
              <a:t>태그된</a:t>
            </a:r>
            <a:r>
              <a:rPr lang="ko-KR" altLang="en-US" sz="2000" dirty="0"/>
              <a:t> 음악 정보는 </a:t>
            </a:r>
            <a:r>
              <a:rPr lang="en-US" altLang="ko-KR" sz="2000" dirty="0"/>
              <a:t>URL</a:t>
            </a:r>
            <a:r>
              <a:rPr lang="ko-KR" altLang="en-US" sz="2000" dirty="0"/>
              <a:t>로 유투브에서 음악을 들을 수 있도록 했다</a:t>
            </a:r>
            <a:r>
              <a:rPr lang="en-US" altLang="ko-KR" sz="2000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429196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287524" y="1565494"/>
            <a:ext cx="8316924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팀장을 맡아 프로젝트 매니저이자 </a:t>
            </a:r>
            <a:r>
              <a:rPr lang="ko-KR" altLang="en-US" sz="2000" dirty="0" err="1"/>
              <a:t>코더로</a:t>
            </a:r>
            <a:r>
              <a:rPr lang="ko-KR" altLang="en-US" sz="2000" dirty="0"/>
              <a:t> 참여하여 안드로이드</a:t>
            </a:r>
            <a:r>
              <a:rPr lang="en-US" altLang="ko-KR" sz="2000" dirty="0"/>
              <a:t>, </a:t>
            </a:r>
            <a:br>
              <a:rPr lang="en-US" altLang="ko-KR" sz="2000" dirty="0"/>
            </a:br>
            <a:r>
              <a:rPr lang="ko-KR" altLang="en-US" sz="2000" dirty="0"/>
              <a:t>서버</a:t>
            </a:r>
            <a:r>
              <a:rPr lang="en-US" altLang="ko-KR" sz="2000" dirty="0"/>
              <a:t>-</a:t>
            </a:r>
            <a:r>
              <a:rPr lang="ko-KR" altLang="en-US" sz="2000" dirty="0"/>
              <a:t>클라이언트</a:t>
            </a:r>
            <a:r>
              <a:rPr lang="en-US" altLang="ko-KR" sz="2000" dirty="0"/>
              <a:t>, DB </a:t>
            </a:r>
            <a:r>
              <a:rPr lang="ko-KR" altLang="en-US" sz="2000" dirty="0"/>
              <a:t>모든 부분에 관여했다</a:t>
            </a:r>
            <a:r>
              <a:rPr lang="en-US" altLang="ko-KR" sz="2000" dirty="0"/>
              <a:t>. </a:t>
            </a:r>
            <a:r>
              <a:rPr lang="ko-KR" altLang="en-US" sz="2000" dirty="0"/>
              <a:t>후배들의 실력 향상을 위해 팀원들의 역할을 나눠주고 문제가 있으면 사수 역할을 하며 도와주는 형식으로 프로젝트를 진행</a:t>
            </a:r>
            <a:r>
              <a:rPr lang="en-US" altLang="ko-KR" sz="2000" dirty="0"/>
              <a:t>. </a:t>
            </a:r>
            <a:r>
              <a:rPr lang="ko-KR" altLang="en-US" sz="2000" dirty="0"/>
              <a:t>본인은 서버</a:t>
            </a:r>
            <a:r>
              <a:rPr lang="en-US" altLang="ko-KR" sz="2000" dirty="0"/>
              <a:t>-</a:t>
            </a:r>
            <a:r>
              <a:rPr lang="ko-KR" altLang="en-US" sz="2000" dirty="0"/>
              <a:t>클라이언트를 담당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일대다 서버</a:t>
            </a:r>
            <a:r>
              <a:rPr lang="en-US" altLang="ko-KR" sz="2000" dirty="0"/>
              <a:t>-</a:t>
            </a:r>
            <a:r>
              <a:rPr lang="ko-KR" altLang="en-US" sz="2000" dirty="0"/>
              <a:t>클라이언트 구조로 멀티 스레드를 통해 구현</a:t>
            </a:r>
            <a:r>
              <a:rPr lang="en-US" altLang="ko-KR" sz="2000" dirty="0"/>
              <a:t>. </a:t>
            </a:r>
            <a:r>
              <a:rPr lang="ko-KR" altLang="en-US" sz="2000" dirty="0"/>
              <a:t>소켓을 사용하는 동작이 많아서 </a:t>
            </a:r>
            <a:r>
              <a:rPr lang="ko-KR" altLang="en-US" sz="2000" dirty="0" err="1"/>
              <a:t>싱글톤</a:t>
            </a:r>
            <a:r>
              <a:rPr lang="ko-KR" altLang="en-US" sz="2000" dirty="0"/>
              <a:t> 디자인 패턴 채택</a:t>
            </a:r>
            <a:r>
              <a:rPr lang="en-US" altLang="ko-KR" sz="20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en-US" altLang="ko-KR" sz="2000" dirty="0" err="1"/>
              <a:t>Git</a:t>
            </a:r>
            <a:r>
              <a:rPr lang="ko-KR" altLang="en-US" sz="2000" dirty="0"/>
              <a:t>을 사용하여 협업을 </a:t>
            </a:r>
            <a:r>
              <a:rPr lang="ko-KR" altLang="en-US" sz="2000" dirty="0" err="1"/>
              <a:t>원할히</a:t>
            </a:r>
            <a:r>
              <a:rPr lang="ko-KR" altLang="en-US" sz="2000" dirty="0"/>
              <a:t> 하였으며</a:t>
            </a:r>
            <a:r>
              <a:rPr lang="en-US" altLang="ko-KR" sz="2000" dirty="0"/>
              <a:t>, </a:t>
            </a:r>
            <a:r>
              <a:rPr lang="ko-KR" altLang="en-US" sz="2000" dirty="0"/>
              <a:t>회의를 통한 개발 명세를 꾸준히 문서로 만들고 갱신하면서 프로젝트 개발에 일관성을 유지했다</a:t>
            </a:r>
            <a:r>
              <a:rPr lang="en-US" altLang="ko-KR" sz="2000" dirty="0"/>
              <a:t>.</a:t>
            </a:r>
            <a:br>
              <a:rPr lang="en-US" altLang="ko-KR" dirty="0"/>
            </a:b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프로토 타입 </a:t>
            </a:r>
            <a:r>
              <a:rPr lang="en-US" altLang="ko-KR" sz="2000" dirty="0"/>
              <a:t>v1.0 </a:t>
            </a:r>
            <a:r>
              <a:rPr lang="ko-KR" altLang="en-US" sz="2000" dirty="0"/>
              <a:t>으로 경북대학교 오픈소스 </a:t>
            </a:r>
            <a:r>
              <a:rPr lang="en-US" altLang="ko-KR" sz="2000" dirty="0"/>
              <a:t>SW </a:t>
            </a:r>
            <a:r>
              <a:rPr lang="ko-KR" altLang="en-US" sz="2000" dirty="0"/>
              <a:t>경진대회에서 </a:t>
            </a:r>
            <a:r>
              <a:rPr lang="en-US" altLang="ko-KR" sz="2000" dirty="0"/>
              <a:t>2</a:t>
            </a:r>
            <a:r>
              <a:rPr lang="ko-KR" altLang="en-US" sz="2000" dirty="0"/>
              <a:t>위로 입상했으며</a:t>
            </a:r>
            <a:r>
              <a:rPr lang="en-US" altLang="ko-KR" sz="2000" dirty="0"/>
              <a:t>, </a:t>
            </a:r>
            <a:r>
              <a:rPr lang="ko-KR" altLang="en-US" sz="2000" dirty="0"/>
              <a:t>현재 </a:t>
            </a:r>
            <a:r>
              <a:rPr lang="en-US" altLang="ko-KR" sz="2000" dirty="0"/>
              <a:t>‘</a:t>
            </a:r>
            <a:r>
              <a:rPr lang="ko-KR" altLang="en-US" sz="2000" dirty="0"/>
              <a:t>스마트 관광 앱 공모전</a:t>
            </a:r>
            <a:r>
              <a:rPr lang="en-US" altLang="ko-KR" sz="2000" dirty="0"/>
              <a:t>’</a:t>
            </a:r>
            <a:r>
              <a:rPr lang="ko-KR" altLang="en-US" sz="2000" dirty="0"/>
              <a:t>에 출품하기 위해 계속 </a:t>
            </a:r>
            <a:r>
              <a:rPr lang="ko-KR" altLang="en-US" sz="2000" dirty="0" err="1"/>
              <a:t>개발중이다</a:t>
            </a:r>
            <a:r>
              <a:rPr lang="en-US" altLang="ko-KR" sz="2000" dirty="0"/>
              <a:t>. (~17.11 </a:t>
            </a:r>
            <a:r>
              <a:rPr lang="ko-KR" altLang="en-US" sz="2000" dirty="0"/>
              <a:t>출품 예정</a:t>
            </a:r>
            <a:r>
              <a:rPr lang="en-US" altLang="ko-KR" sz="2000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맡은 역할 및 프로젝트 진행 방식</a:t>
            </a:r>
          </a:p>
        </p:txBody>
      </p:sp>
    </p:spTree>
    <p:extLst>
      <p:ext uri="{BB962C8B-B14F-4D97-AF65-F5344CB8AC3E}">
        <p14:creationId xmlns:p14="http://schemas.microsoft.com/office/powerpoint/2010/main" val="9651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맵에 대한 이미지 검색결과">
            <a:extLst>
              <a:ext uri="{FF2B5EF4-FFF2-40B4-BE49-F238E27FC236}">
                <a16:creationId xmlns:a16="http://schemas.microsoft.com/office/drawing/2014/main" id="{904FF1F9-5DA9-420C-9ABE-515E9FE8E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65" y="4751666"/>
            <a:ext cx="1628800" cy="16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02" r="42079"/>
          <a:stretch/>
        </p:blipFill>
        <p:spPr>
          <a:xfrm>
            <a:off x="2748394" y="1301843"/>
            <a:ext cx="4438652" cy="4489481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77397" y="3852516"/>
            <a:ext cx="189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</a:rPr>
              <a:t>API </a:t>
            </a:r>
            <a:r>
              <a:rPr lang="ko-KR" altLang="en-US" dirty="0">
                <a:solidFill>
                  <a:schemeClr val="accent1"/>
                </a:solidFill>
              </a:rPr>
              <a:t>사용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455" y="4338325"/>
            <a:ext cx="2531893" cy="846134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 rot="2657439">
            <a:off x="2409775" y="3938140"/>
            <a:ext cx="288918" cy="747977"/>
            <a:chOff x="2610629" y="3940289"/>
            <a:chExt cx="288918" cy="525388"/>
          </a:xfrm>
        </p:grpSpPr>
        <p:sp>
          <p:nvSpPr>
            <p:cNvPr id="15" name="화살표: 오른쪽 20"/>
            <p:cNvSpPr/>
            <p:nvPr/>
          </p:nvSpPr>
          <p:spPr>
            <a:xfrm rot="16200000">
              <a:off x="2596587" y="3954331"/>
              <a:ext cx="313487" cy="2854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화살표: 오른쪽 20"/>
            <p:cNvSpPr/>
            <p:nvPr/>
          </p:nvSpPr>
          <p:spPr>
            <a:xfrm rot="5400000">
              <a:off x="2629492" y="4195623"/>
              <a:ext cx="254705" cy="28540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2649696" y="6114396"/>
            <a:ext cx="3814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프로토 타입 시스템 구성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pic>
        <p:nvPicPr>
          <p:cNvPr id="1028" name="Picture 4" descr="멜론에 대한 이미지 검색결과">
            <a:extLst>
              <a:ext uri="{FF2B5EF4-FFF2-40B4-BE49-F238E27FC236}">
                <a16:creationId xmlns:a16="http://schemas.microsoft.com/office/drawing/2014/main" id="{CDA6F244-79E5-4A05-B549-A9179EB64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666" y="5052561"/>
            <a:ext cx="1352550" cy="94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59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84" y="1057961"/>
            <a:ext cx="7130374" cy="501114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56458" y="6069108"/>
            <a:ext cx="2488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ko-KR" altLang="en-US" sz="2400" b="1" dirty="0"/>
              <a:t>개발 명세 일부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3611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3556481" y="6021288"/>
            <a:ext cx="179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[Use-Case]</a:t>
            </a:r>
            <a:endParaRPr lang="ko-KR" altLang="en-US" sz="2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84" y="1053514"/>
            <a:ext cx="5452467" cy="479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1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3568316" y="5596571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</a:t>
            </a:r>
            <a:r>
              <a:rPr lang="en-US" altLang="ko-KR" sz="2400" b="1" dirty="0" err="1"/>
              <a:t>github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활용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644" y="1412776"/>
            <a:ext cx="6272635" cy="411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1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21697"/>
            <a:ext cx="5328592" cy="515307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6.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898477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63924" y="3708580"/>
            <a:ext cx="22848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[class diagram</a:t>
            </a:r>
          </a:p>
          <a:p>
            <a:r>
              <a:rPr lang="en-US" altLang="ko-KR" sz="2400" b="1" dirty="0"/>
              <a:t> - </a:t>
            </a:r>
            <a:r>
              <a:rPr lang="ko-KR" altLang="en-US" sz="2400" b="1" dirty="0"/>
              <a:t>서버</a:t>
            </a:r>
            <a:r>
              <a:rPr lang="en-US" altLang="ko-KR" sz="2400" b="1" dirty="0"/>
              <a:t>]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975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15356" y="2076136"/>
            <a:ext cx="638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실행 화면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76290" y="1277424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AC78873-87CD-4C9C-A329-88CA45A7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2729730"/>
            <a:ext cx="1960853" cy="34859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1DC8262-1775-4379-B224-3E791E3CC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962" y="2714198"/>
            <a:ext cx="1969317" cy="35010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C7ABF4-98A8-45C1-BA5C-D3E410FB4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356" y="2719122"/>
            <a:ext cx="1990151" cy="353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1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위치기반 음악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SNS (2017)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11560" y="2070338"/>
            <a:ext cx="6381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2"/>
              </a:rPr>
              <a:t>https://github.com/zzizzh/UJSAJ_android</a:t>
            </a:r>
            <a:endParaRPr lang="en-US" altLang="ko-KR" dirty="0"/>
          </a:p>
          <a:p>
            <a:r>
              <a:rPr lang="en-US" altLang="ko-KR" dirty="0"/>
              <a:t>	  </a:t>
            </a:r>
            <a:r>
              <a:rPr lang="en-US" altLang="ko-KR" dirty="0">
                <a:hlinkClick r:id="rId3"/>
              </a:rPr>
              <a:t>https://github.com/zzizzh/UJSAJ_server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76290" y="1277424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</p:spTree>
    <p:extLst>
      <p:ext uri="{BB962C8B-B14F-4D97-AF65-F5344CB8AC3E}">
        <p14:creationId xmlns:p14="http://schemas.microsoft.com/office/powerpoint/2010/main" val="385144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4.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전시실 안내 플랫폼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 (2016)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79512" y="872716"/>
            <a:ext cx="6010813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쓰이는 기술 </a:t>
            </a:r>
            <a:endParaRPr lang="en-US" altLang="ko-KR" sz="4000" b="1" dirty="0"/>
          </a:p>
          <a:p>
            <a:endParaRPr lang="ko-KR" altLang="en-US" sz="1100" dirty="0"/>
          </a:p>
          <a:p>
            <a:r>
              <a:rPr lang="en-US" altLang="ko-KR" sz="2400" dirty="0"/>
              <a:t>• </a:t>
            </a:r>
            <a:r>
              <a:rPr lang="ko-KR" altLang="en-US" sz="2400" dirty="0"/>
              <a:t>서버</a:t>
            </a:r>
            <a:r>
              <a:rPr lang="en-US" altLang="ko-KR" sz="2400" dirty="0"/>
              <a:t>		: Java </a:t>
            </a:r>
            <a:r>
              <a:rPr lang="ko-KR" altLang="en-US" sz="2400" dirty="0"/>
              <a:t>소켓 통신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멀티스레드</a:t>
            </a:r>
            <a:r>
              <a:rPr lang="en-US" altLang="ko-KR" sz="2400" dirty="0"/>
              <a:t>,</a:t>
            </a:r>
          </a:p>
          <a:p>
            <a:r>
              <a:rPr lang="en-US" altLang="ko-KR" sz="2400" dirty="0"/>
              <a:t>		 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</a:rPr>
              <a:t>MongoDB(</a:t>
            </a:r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</a:rPr>
              <a:t>오픈소스 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</a:rPr>
              <a:t>DB)</a:t>
            </a:r>
          </a:p>
          <a:p>
            <a:endParaRPr lang="en-US" altLang="ko-KR" sz="2400" dirty="0"/>
          </a:p>
          <a:p>
            <a:r>
              <a:rPr lang="en-US" altLang="ko-KR" sz="2400" dirty="0"/>
              <a:t>• </a:t>
            </a:r>
            <a:r>
              <a:rPr lang="ko-KR" altLang="en-US" sz="2400" dirty="0"/>
              <a:t>클라이언트</a:t>
            </a:r>
            <a:r>
              <a:rPr lang="en-US" altLang="ko-KR" sz="2400" dirty="0"/>
              <a:t>	: Android, Java</a:t>
            </a:r>
          </a:p>
          <a:p>
            <a:r>
              <a:rPr lang="en-US" altLang="ko-KR" sz="2400" dirty="0"/>
              <a:t>		 </a:t>
            </a:r>
            <a:r>
              <a:rPr lang="ko-KR" altLang="en-US" sz="2400" dirty="0"/>
              <a:t>소켓 통신</a:t>
            </a:r>
            <a:endParaRPr lang="en-US" altLang="ko-KR" sz="2400" dirty="0"/>
          </a:p>
          <a:p>
            <a:r>
              <a:rPr lang="en-US" altLang="ko-KR" sz="2400" dirty="0"/>
              <a:t>		 T Map API</a:t>
            </a:r>
          </a:p>
          <a:p>
            <a:r>
              <a:rPr lang="en-US" altLang="ko-KR" sz="2400" dirty="0"/>
              <a:t>		 </a:t>
            </a:r>
            <a:r>
              <a:rPr lang="ko-KR" altLang="en-US" sz="2400" dirty="0"/>
              <a:t>한국 관광공사 </a:t>
            </a:r>
            <a:r>
              <a:rPr lang="en-US" altLang="ko-KR" sz="2400" dirty="0"/>
              <a:t>Tour API</a:t>
            </a:r>
          </a:p>
          <a:p>
            <a:r>
              <a:rPr lang="en-US" altLang="ko-KR" sz="2400" dirty="0"/>
              <a:t>		 Melon API		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47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TextBox 6"/>
          <p:cNvSpPr txBox="1"/>
          <p:nvPr/>
        </p:nvSpPr>
        <p:spPr>
          <a:xfrm>
            <a:off x="359532" y="1916832"/>
            <a:ext cx="83529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/>
              <a:t>팀장인 저를 포함한 개발에 참여한 팀원들이 모두</a:t>
            </a:r>
            <a:r>
              <a:rPr lang="en-US" altLang="ko-KR" sz="2400" dirty="0"/>
              <a:t>1</a:t>
            </a:r>
            <a:r>
              <a:rPr lang="ko-KR" altLang="en-US" sz="2400" dirty="0"/>
              <a:t>학년</a:t>
            </a:r>
            <a:r>
              <a:rPr lang="en-US" altLang="ko-KR" sz="2400" dirty="0"/>
              <a:t>, 2</a:t>
            </a:r>
            <a:r>
              <a:rPr lang="ko-KR" altLang="en-US" sz="2400" dirty="0"/>
              <a:t>학년이었기 때문에 코딩에 익숙하지 않아서 함께 </a:t>
            </a:r>
            <a:r>
              <a:rPr lang="en-US" altLang="ko-KR" sz="2400" dirty="0"/>
              <a:t>C#</a:t>
            </a:r>
            <a:r>
              <a:rPr lang="ko-KR" altLang="en-US" sz="2400" dirty="0"/>
              <a:t>과 해외 </a:t>
            </a:r>
            <a:r>
              <a:rPr lang="ko-KR" altLang="en-US" sz="2400" dirty="0" err="1"/>
              <a:t>키넥트</a:t>
            </a:r>
            <a:r>
              <a:rPr lang="ko-KR" altLang="en-US" sz="2400" dirty="0"/>
              <a:t> 관련</a:t>
            </a:r>
            <a:r>
              <a:rPr lang="en-US" altLang="ko-KR" sz="2400" dirty="0"/>
              <a:t> </a:t>
            </a:r>
            <a:r>
              <a:rPr lang="ko-KR" altLang="en-US" sz="2400" dirty="0"/>
              <a:t>자료를 공부하고 관련 지식을 쌓으며 개발에 착수</a:t>
            </a:r>
            <a:r>
              <a:rPr lang="en-US" altLang="ko-KR" sz="2400" dirty="0"/>
              <a:t>.</a:t>
            </a:r>
            <a:endParaRPr lang="ko-KR" alt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 방법 및 맡은 역할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1. Kinect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를 활용한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유아용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색칠 게임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</p:spTree>
    <p:extLst>
      <p:ext uri="{BB962C8B-B14F-4D97-AF65-F5344CB8AC3E}">
        <p14:creationId xmlns:p14="http://schemas.microsoft.com/office/powerpoint/2010/main" val="382175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07"/>
          <p:cNvSpPr txBox="1"/>
          <p:nvPr/>
        </p:nvSpPr>
        <p:spPr>
          <a:xfrm>
            <a:off x="3252905" y="2082791"/>
            <a:ext cx="5797073" cy="103998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3600" b="1" spc="-50" dirty="0">
                <a:solidFill>
                  <a:srgbClr val="F86B74"/>
                </a:solidFill>
                <a:latin typeface="+mn-ea"/>
              </a:rPr>
              <a:t>대외 활동</a:t>
            </a:r>
            <a:endParaRPr lang="en-US" altLang="ko-KR" sz="3600" b="1" spc="-50" dirty="0">
              <a:solidFill>
                <a:srgbClr val="F86B74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095453" y="2185970"/>
            <a:ext cx="943206" cy="776307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/>
          <a:p>
            <a:pPr algn="ctr">
              <a:spcAft>
                <a:spcPts val="1000"/>
              </a:spcAft>
              <a:buClr>
                <a:srgbClr val="977399"/>
              </a:buClr>
            </a:pPr>
            <a:r>
              <a:rPr lang="en-US" altLang="ko-KR" sz="6600" spc="-50" dirty="0">
                <a:solidFill>
                  <a:srgbClr val="E5DBD2"/>
                </a:solidFill>
                <a:latin typeface="+mn-ea"/>
              </a:rPr>
              <a:t>Ⅱ</a:t>
            </a:r>
          </a:p>
        </p:txBody>
      </p:sp>
    </p:spTree>
    <p:extLst>
      <p:ext uri="{BB962C8B-B14F-4D97-AF65-F5344CB8AC3E}">
        <p14:creationId xmlns:p14="http://schemas.microsoft.com/office/powerpoint/2010/main" val="55786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8964494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작은 몸짓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–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영상제작 동아리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(2011~)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15026" y="1261939"/>
            <a:ext cx="757169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800" dirty="0"/>
              <a:t>부장 역임 </a:t>
            </a:r>
            <a:r>
              <a:rPr lang="en-US" altLang="ko-KR" sz="2800" dirty="0"/>
              <a:t>(2014~2016)</a:t>
            </a:r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800" dirty="0"/>
              <a:t>유치원 재능기부 프로젝트</a:t>
            </a:r>
            <a:r>
              <a:rPr lang="en-US" altLang="ko-KR" sz="2800" dirty="0"/>
              <a:t>(2014, 2015)</a:t>
            </a:r>
          </a:p>
          <a:p>
            <a:pPr marL="742950" lvl="1" indent="-285750">
              <a:buFontTx/>
              <a:buChar char="-"/>
            </a:pPr>
            <a:r>
              <a:rPr lang="ko-KR" altLang="en-US" sz="2800" dirty="0" err="1"/>
              <a:t>유아용</a:t>
            </a:r>
            <a:r>
              <a:rPr lang="ko-KR" altLang="en-US" sz="2800" dirty="0"/>
              <a:t> 게임</a:t>
            </a:r>
            <a:r>
              <a:rPr lang="en-US" altLang="ko-KR" sz="2800" dirty="0"/>
              <a:t>, IoT</a:t>
            </a:r>
            <a:r>
              <a:rPr lang="ko-KR" altLang="en-US" sz="2800" dirty="0"/>
              <a:t> 장난감 개발</a:t>
            </a:r>
            <a:endParaRPr lang="en-US" altLang="ko-KR" sz="2800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79" y="3158546"/>
            <a:ext cx="1784796" cy="3172971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758" y="3481192"/>
            <a:ext cx="2956884" cy="221766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3415584"/>
            <a:ext cx="3131840" cy="234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7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8964494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실천 그림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–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그림그리기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소모임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(2016~)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15026" y="1261939"/>
            <a:ext cx="830544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800" dirty="0"/>
              <a:t>1</a:t>
            </a:r>
            <a:r>
              <a:rPr lang="ko-KR" altLang="en-US" sz="2800" dirty="0"/>
              <a:t>주일에 한 번씩 모여서 그림을 그림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endParaRPr lang="en-US" altLang="ko-KR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944894"/>
            <a:ext cx="2969608" cy="222720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4409151"/>
            <a:ext cx="2992252" cy="22441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044" y="1944834"/>
            <a:ext cx="2687653" cy="477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70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15026" y="1261939"/>
            <a:ext cx="830544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800" dirty="0" err="1"/>
              <a:t>플리마켓</a:t>
            </a:r>
            <a:r>
              <a:rPr lang="ko-KR" altLang="en-US" sz="2800" dirty="0"/>
              <a:t> 참여</a:t>
            </a:r>
            <a:r>
              <a:rPr lang="en-US" altLang="ko-KR" sz="2800" dirty="0"/>
              <a:t>(2017.5, 2017.7)</a:t>
            </a:r>
          </a:p>
          <a:p>
            <a:r>
              <a:rPr lang="en-US" altLang="ko-KR" sz="2800" dirty="0"/>
              <a:t> </a:t>
            </a:r>
          </a:p>
          <a:p>
            <a:r>
              <a:rPr lang="ko-KR" altLang="en-US" sz="2000" dirty="0"/>
              <a:t> 즉석 </a:t>
            </a:r>
            <a:r>
              <a:rPr lang="ko-KR" altLang="en-US" sz="2000" dirty="0" err="1"/>
              <a:t>캐리커쳐</a:t>
            </a:r>
            <a:r>
              <a:rPr lang="ko-KR" altLang="en-US" sz="2000" dirty="0"/>
              <a:t> 및 작품 판매 활동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pPr marL="285750" indent="-285750">
              <a:buFontTx/>
              <a:buChar char="-"/>
            </a:pPr>
            <a:endParaRPr lang="en-US" altLang="ko-KR" sz="2800" dirty="0"/>
          </a:p>
          <a:p>
            <a:endParaRPr lang="en-US" altLang="ko-KR" sz="28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51" y="2690403"/>
            <a:ext cx="5087416" cy="286167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472100" y="2690403"/>
            <a:ext cx="3220733" cy="32207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8C0ECDE-787D-4B0D-B3B1-FBFD86D400A6}"/>
              </a:ext>
            </a:extLst>
          </p:cNvPr>
          <p:cNvSpPr txBox="1"/>
          <p:nvPr/>
        </p:nvSpPr>
        <p:spPr>
          <a:xfrm>
            <a:off x="152394" y="154973"/>
            <a:ext cx="8964494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실천 그림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–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그림그리기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소모임 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(2016~)</a:t>
            </a:r>
          </a:p>
        </p:txBody>
      </p:sp>
    </p:spTree>
    <p:extLst>
      <p:ext uri="{BB962C8B-B14F-4D97-AF65-F5344CB8AC3E}">
        <p14:creationId xmlns:p14="http://schemas.microsoft.com/office/powerpoint/2010/main" val="72560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07"/>
          <p:cNvSpPr txBox="1"/>
          <p:nvPr/>
        </p:nvSpPr>
        <p:spPr>
          <a:xfrm>
            <a:off x="3252905" y="2082791"/>
            <a:ext cx="5797073" cy="103998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3600" b="1" spc="-50" dirty="0">
                <a:solidFill>
                  <a:srgbClr val="F86B74"/>
                </a:solidFill>
                <a:latin typeface="+mn-ea"/>
              </a:rPr>
              <a:t>수상 경력</a:t>
            </a:r>
            <a:endParaRPr lang="en-US" altLang="ko-KR" sz="3600" b="1" spc="-50" dirty="0">
              <a:solidFill>
                <a:srgbClr val="F86B74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095453" y="2185970"/>
            <a:ext cx="943206" cy="776307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/>
          <a:p>
            <a:pPr algn="ctr">
              <a:spcAft>
                <a:spcPts val="1000"/>
              </a:spcAft>
              <a:buClr>
                <a:srgbClr val="977399"/>
              </a:buClr>
            </a:pPr>
            <a:r>
              <a:rPr lang="en-US" altLang="ko-KR" sz="6600" spc="-50" dirty="0">
                <a:solidFill>
                  <a:srgbClr val="E5DBD2"/>
                </a:solidFill>
                <a:latin typeface="+mn-ea"/>
              </a:rPr>
              <a:t>Ⅲ</a:t>
            </a:r>
          </a:p>
        </p:txBody>
      </p:sp>
    </p:spTree>
    <p:extLst>
      <p:ext uri="{BB962C8B-B14F-4D97-AF65-F5344CB8AC3E}">
        <p14:creationId xmlns:p14="http://schemas.microsoft.com/office/powerpoint/2010/main" val="396678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8964494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수상 경력</a:t>
            </a:r>
            <a:endParaRPr lang="en-US" altLang="ko-KR" sz="3200" b="1" spc="-50" dirty="0">
              <a:solidFill>
                <a:srgbClr val="43435B"/>
              </a:solidFill>
              <a:latin typeface="+mn-ea"/>
            </a:endParaRP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7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2" name="직사각형 11"/>
          <p:cNvSpPr/>
          <p:nvPr/>
        </p:nvSpPr>
        <p:spPr>
          <a:xfrm>
            <a:off x="3706068" y="4526015"/>
            <a:ext cx="594804" cy="7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32" y="1048605"/>
            <a:ext cx="2822205" cy="399644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2246" y="1269601"/>
            <a:ext cx="2583890" cy="377544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709" y="1269601"/>
            <a:ext cx="2645441" cy="37754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3660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81250" y="2371725"/>
            <a:ext cx="4381500" cy="1498964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lvl="0" algn="ctr"/>
            <a:r>
              <a:rPr lang="en-US" altLang="ko-KR" sz="5200" b="1" spc="-150" dirty="0">
                <a:solidFill>
                  <a:srgbClr val="F86B74"/>
                </a:solidFill>
                <a:latin typeface="+mn-ea"/>
              </a:rPr>
              <a:t>Thank you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58529" y="3762376"/>
            <a:ext cx="4226944" cy="590549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PTLINE POWERPOINT</a:t>
            </a:r>
          </a:p>
          <a:p>
            <a:pPr algn="ctr">
              <a:lnSpc>
                <a:spcPct val="9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19138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1. Kinect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를 활용한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유아용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색칠 게임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0" name="TextBox 9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쓰이는 기술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9532" y="1916832"/>
            <a:ext cx="83529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/>
              <a:t>C#, </a:t>
            </a:r>
            <a:r>
              <a:rPr lang="ko-KR" altLang="en-US" sz="2400" dirty="0"/>
              <a:t>윈도우 환경</a:t>
            </a:r>
            <a:r>
              <a:rPr lang="en-US" altLang="ko-KR" sz="2400" dirty="0"/>
              <a:t>, Kinect </a:t>
            </a:r>
            <a:r>
              <a:rPr lang="ko-KR" altLang="en-US" sz="2400" dirty="0"/>
              <a:t>센서 사용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en-US" altLang="ko-KR" sz="2400" dirty="0"/>
              <a:t>Microsoft Kinect </a:t>
            </a:r>
            <a:r>
              <a:rPr lang="ko-KR" altLang="en-US" sz="2400" dirty="0"/>
              <a:t>라이브러리</a:t>
            </a:r>
            <a:r>
              <a:rPr lang="en-US" altLang="ko-KR" sz="2400" dirty="0"/>
              <a:t>, Kinect</a:t>
            </a:r>
            <a:r>
              <a:rPr lang="ko-KR" altLang="en-US" sz="2400" dirty="0"/>
              <a:t>의 깊이 센서를 통한 동작 인식 기술 활용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영상의 각 픽셀 값을 배열에 저장하여 색상 정보 변경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70451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1. Kinect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를 활용한 </a:t>
            </a:r>
            <a:r>
              <a:rPr lang="ko-KR" altLang="en-US" sz="3200" b="1" spc="-50" dirty="0" err="1">
                <a:solidFill>
                  <a:srgbClr val="43435B"/>
                </a:solidFill>
                <a:latin typeface="+mn-ea"/>
              </a:rPr>
              <a:t>유아용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 색칠 게임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  <p:sp>
        <p:nvSpPr>
          <p:cNvPr id="3" name="제목 3"/>
          <p:cNvSpPr txBox="1">
            <a:spLocks/>
          </p:cNvSpPr>
          <p:nvPr/>
        </p:nvSpPr>
        <p:spPr>
          <a:xfrm>
            <a:off x="672716" y="1565494"/>
            <a:ext cx="5791200" cy="828010"/>
          </a:xfr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" name="내용 개체 틀 4"/>
          <p:cNvSpPr txBox="1">
            <a:spLocks/>
          </p:cNvSpPr>
          <p:nvPr/>
        </p:nvSpPr>
        <p:spPr>
          <a:xfrm>
            <a:off x="215516" y="1412776"/>
            <a:ext cx="0" cy="0"/>
          </a:xfr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359532" y="1916832"/>
            <a:ext cx="83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err="1"/>
              <a:t>Git</a:t>
            </a:r>
            <a:r>
              <a:rPr lang="en-US" altLang="ko-KR" sz="2400" dirty="0"/>
              <a:t> : </a:t>
            </a:r>
            <a:r>
              <a:rPr lang="en-US" altLang="ko-KR" sz="2400" dirty="0">
                <a:hlinkClick r:id="rId2"/>
              </a:rPr>
              <a:t>https://github.com/zzizzh/paintgame</a:t>
            </a:r>
            <a:endParaRPr lang="en-US" altLang="ko-KR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76290" y="1277424"/>
            <a:ext cx="3060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결과물</a:t>
            </a:r>
          </a:p>
        </p:txBody>
      </p:sp>
    </p:spTree>
    <p:extLst>
      <p:ext uri="{BB962C8B-B14F-4D97-AF65-F5344CB8AC3E}">
        <p14:creationId xmlns:p14="http://schemas.microsoft.com/office/powerpoint/2010/main" val="122124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504" y="1052736"/>
            <a:ext cx="9065302" cy="5539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-</a:t>
            </a:r>
            <a:r>
              <a:rPr lang="ko-KR" altLang="en-US" sz="2400" b="1" dirty="0"/>
              <a:t>프로젝트 소개</a:t>
            </a:r>
            <a:endParaRPr lang="en-US" altLang="ko-KR" sz="2400" b="1" dirty="0"/>
          </a:p>
          <a:p>
            <a:r>
              <a:rPr lang="ko-KR" altLang="en-US" dirty="0"/>
              <a:t> </a:t>
            </a:r>
          </a:p>
          <a:p>
            <a:r>
              <a:rPr lang="ko-KR" altLang="en-US" dirty="0"/>
              <a:t>최근 우리나라에서는 전국적인 대학간 협력 연구 과제가 활발히 이루어지고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예를 들어 </a:t>
            </a:r>
            <a:r>
              <a:rPr lang="en-US" altLang="ko-KR" dirty="0"/>
              <a:t>ITRC </a:t>
            </a:r>
            <a:r>
              <a:rPr lang="ko-KR" altLang="en-US" dirty="0"/>
              <a:t>소프트웨어 센터에는 열 개의 대학이 참여하고 있으며 그 중 일곱</a:t>
            </a:r>
            <a:endParaRPr lang="en-US" altLang="ko-KR" dirty="0"/>
          </a:p>
          <a:p>
            <a:r>
              <a:rPr lang="ko-KR" altLang="en-US" dirty="0"/>
              <a:t> 개의 대학은 서울에</a:t>
            </a:r>
            <a:r>
              <a:rPr lang="en-US" altLang="ko-KR" dirty="0"/>
              <a:t>, </a:t>
            </a:r>
            <a:r>
              <a:rPr lang="ko-KR" altLang="en-US" dirty="0"/>
              <a:t>나머지 세 대학은 각각 대전</a:t>
            </a:r>
            <a:r>
              <a:rPr lang="en-US" altLang="ko-KR" dirty="0"/>
              <a:t>, </a:t>
            </a:r>
            <a:r>
              <a:rPr lang="ko-KR" altLang="en-US" dirty="0"/>
              <a:t>대구와 전주에 위치하고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이러한 전국 단위의 협력 연구에 서는 크고 작은 회의와 세미나가 빈번히 개최되는데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매 번 회의 장소를 선정하기가 쉽지 않다</a:t>
            </a:r>
            <a:r>
              <a:rPr lang="en-US" altLang="ko-KR" dirty="0"/>
              <a:t>. </a:t>
            </a:r>
            <a:r>
              <a:rPr lang="ko-KR" altLang="en-US" dirty="0"/>
              <a:t>회의실을 알아보기 위해서는 특정 도시에서</a:t>
            </a:r>
            <a:endParaRPr lang="en-US" altLang="ko-KR" dirty="0"/>
          </a:p>
          <a:p>
            <a:r>
              <a:rPr lang="ko-KR" altLang="en-US" dirty="0"/>
              <a:t> 특정 일자에 사용 가능한 회의실을 찾아봐야 하는 데</a:t>
            </a:r>
            <a:r>
              <a:rPr lang="en-US" altLang="ko-KR" dirty="0"/>
              <a:t>, </a:t>
            </a:r>
            <a:r>
              <a:rPr lang="ko-KR" altLang="en-US" dirty="0"/>
              <a:t>현재 이는 호텔</a:t>
            </a:r>
            <a:r>
              <a:rPr lang="en-US" altLang="ko-KR" dirty="0"/>
              <a:t>, </a:t>
            </a:r>
            <a:r>
              <a:rPr lang="ko-KR" altLang="en-US" dirty="0"/>
              <a:t>사립 강의실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기차역 회의실 등 여러 군데에 문의를 한 </a:t>
            </a:r>
            <a:r>
              <a:rPr lang="ko-KR" altLang="en-US" dirty="0" err="1"/>
              <a:t>뒤에야</a:t>
            </a:r>
            <a:r>
              <a:rPr lang="ko-KR" altLang="en-US" dirty="0"/>
              <a:t> 알 수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이러한 불편함을 해소하고자 우리는 전국에 있는 회의실을 검색하고 예약까지 할 수 </a:t>
            </a:r>
            <a:endParaRPr lang="en-US" altLang="ko-KR" dirty="0"/>
          </a:p>
          <a:p>
            <a:r>
              <a:rPr lang="ko-KR" altLang="en-US" dirty="0"/>
              <a:t>있는 회 </a:t>
            </a:r>
            <a:r>
              <a:rPr lang="ko-KR" altLang="en-US" dirty="0" err="1"/>
              <a:t>의실</a:t>
            </a:r>
            <a:r>
              <a:rPr lang="ko-KR" altLang="en-US" dirty="0"/>
              <a:t> 예약 시스템을 제작하고자 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sz="2400" dirty="0"/>
              <a:t>-</a:t>
            </a:r>
            <a:r>
              <a:rPr lang="ko-KR" altLang="en-US" sz="2400" b="1" dirty="0"/>
              <a:t>비지니스 요구 사항</a:t>
            </a:r>
            <a:endParaRPr lang="en-US" altLang="ko-KR" sz="2400" b="1" dirty="0"/>
          </a:p>
          <a:p>
            <a:r>
              <a:rPr lang="ko-KR" altLang="en-US" dirty="0"/>
              <a:t> 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등록된 사용자만이 시스템을 사용할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기업 사용자는 회의실에 대한 정보 </a:t>
            </a:r>
            <a:r>
              <a:rPr lang="en-US" altLang="ko-KR" dirty="0"/>
              <a:t>–</a:t>
            </a:r>
            <a:r>
              <a:rPr lang="ko-KR" altLang="en-US" dirty="0"/>
              <a:t>위치와 수용 인원 수</a:t>
            </a:r>
            <a:r>
              <a:rPr lang="en-US" altLang="ko-KR" dirty="0"/>
              <a:t>, </a:t>
            </a:r>
            <a:r>
              <a:rPr lang="ko-KR" altLang="en-US" dirty="0"/>
              <a:t>대여 비용과 날짜 별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가용 회의 실 수 등</a:t>
            </a:r>
            <a:r>
              <a:rPr lang="en-US" altLang="ko-KR" dirty="0"/>
              <a:t>– </a:t>
            </a:r>
            <a:r>
              <a:rPr lang="ko-KR" altLang="en-US" dirty="0"/>
              <a:t>를 시스템에 등록할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등록된 사용자는 시스템을 사용하여 예약 가능한 회의실을 검색할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검색한 일자와 도시에서 가용한 회의실이 없는 경우 시스템은 차선책을 제시한다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82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-6" y="2573"/>
            <a:ext cx="6992989" cy="807324"/>
          </a:xfrm>
          <a:prstGeom prst="rect">
            <a:avLst/>
          </a:prstGeom>
          <a:noFill/>
        </p:spPr>
        <p:txBody>
          <a:bodyPr wrap="none" lIns="540000" tIns="180000" rIns="0" bIns="0" rtlCol="0" anchor="ctr">
            <a:noAutofit/>
          </a:bodyPr>
          <a:lstStyle/>
          <a:p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2. </a:t>
            </a:r>
            <a:r>
              <a:rPr lang="ko-KR" altLang="en-US" sz="3200" b="1" spc="-50" dirty="0">
                <a:solidFill>
                  <a:srgbClr val="43435B"/>
                </a:solidFill>
                <a:latin typeface="+mn-ea"/>
              </a:rPr>
              <a:t>회의실 대여 시스템</a:t>
            </a:r>
            <a:r>
              <a:rPr lang="en-US" altLang="ko-KR" sz="3200" b="1" spc="-50" dirty="0">
                <a:solidFill>
                  <a:srgbClr val="43435B"/>
                </a:solidFill>
                <a:latin typeface="+mn-ea"/>
              </a:rPr>
              <a:t>(2014)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9532" y="1736812"/>
            <a:ext cx="83529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sz="2400" dirty="0"/>
              <a:t>팀원들과 개발에 앞서 전체적인 요구사항을 정리하고 이를 바탕으로 </a:t>
            </a:r>
            <a:r>
              <a:rPr lang="en-US" altLang="ko-KR" sz="2400" dirty="0"/>
              <a:t>use-case, activity diagram </a:t>
            </a:r>
            <a:r>
              <a:rPr lang="ko-KR" altLang="en-US" sz="2400" dirty="0"/>
              <a:t>작성</a:t>
            </a:r>
            <a:r>
              <a:rPr lang="en-US" altLang="ko-KR" sz="2400" dirty="0"/>
              <a:t>, class diagram</a:t>
            </a:r>
            <a:r>
              <a:rPr lang="ko-KR" altLang="en-US" sz="2400" dirty="0"/>
              <a:t>을 작성하고 이를 바탕으로 개발을 진행하였다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en-US" altLang="ko-KR" sz="2400" dirty="0"/>
              <a:t>- </a:t>
            </a:r>
            <a:r>
              <a:rPr lang="ko-KR" altLang="en-US" sz="2400" dirty="0"/>
              <a:t>특히 중점적으로 맡은 부분은 </a:t>
            </a:r>
            <a:r>
              <a:rPr lang="en-US" altLang="ko-KR" sz="2400" dirty="0"/>
              <a:t>socket </a:t>
            </a:r>
            <a:r>
              <a:rPr lang="ko-KR" altLang="en-US" sz="2400" dirty="0"/>
              <a:t>통신부분이다</a:t>
            </a:r>
            <a:r>
              <a:rPr lang="en-US" altLang="ko-KR" sz="2400" dirty="0"/>
              <a:t>. </a:t>
            </a:r>
            <a:r>
              <a:rPr lang="ko-KR" altLang="en-US" sz="2400" dirty="0"/>
              <a:t>해당프로젝트에서는 별도의 라이브러리 없이 </a:t>
            </a:r>
            <a:r>
              <a:rPr lang="en-US" altLang="ko-KR" sz="2400" dirty="0"/>
              <a:t>Java</a:t>
            </a:r>
            <a:r>
              <a:rPr lang="ko-KR" altLang="en-US" sz="2400" dirty="0"/>
              <a:t>의 클래스만 활용하였기 때문에</a:t>
            </a:r>
            <a:r>
              <a:rPr lang="en-US" altLang="ko-KR" sz="2400" dirty="0"/>
              <a:t>Java</a:t>
            </a:r>
            <a:r>
              <a:rPr lang="ko-KR" altLang="en-US" sz="2400" dirty="0"/>
              <a:t>에서 제공하는 </a:t>
            </a:r>
            <a:r>
              <a:rPr lang="en-US" altLang="ko-KR" sz="2400" dirty="0" err="1"/>
              <a:t>ObjectStream</a:t>
            </a:r>
            <a:r>
              <a:rPr lang="ko-KR" altLang="en-US" sz="2400" dirty="0"/>
              <a:t>을 활용하여 통신을 원활하게 할 수 있었다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- </a:t>
            </a:r>
            <a:r>
              <a:rPr lang="ko-KR" altLang="en-US" sz="2400" dirty="0"/>
              <a:t>각 클래스에서 동작을 수행할 때</a:t>
            </a:r>
            <a:r>
              <a:rPr lang="en-US" altLang="ko-KR" sz="2400" dirty="0"/>
              <a:t>, </a:t>
            </a:r>
            <a:r>
              <a:rPr lang="ko-KR" altLang="en-US" sz="2400" dirty="0"/>
              <a:t>소켓을 활용해야 하므로 이 부분을</a:t>
            </a:r>
            <a:r>
              <a:rPr lang="en-US" altLang="ko-KR" sz="2400" dirty="0"/>
              <a:t>Singleton </a:t>
            </a:r>
            <a:r>
              <a:rPr lang="ko-KR" altLang="en-US" sz="2400" dirty="0"/>
              <a:t>디자인패턴을 활용하여 손쉽게 접근 가능하도록 만들었다</a:t>
            </a:r>
            <a:r>
              <a:rPr lang="en-US" altLang="ko-KR" sz="2400" dirty="0"/>
              <a:t>.</a:t>
            </a:r>
            <a:endParaRPr lang="ko-KR" alt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431540" y="1196752"/>
            <a:ext cx="5220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 방법 및 맡은 역할</a:t>
            </a:r>
          </a:p>
        </p:txBody>
      </p:sp>
    </p:spTree>
    <p:extLst>
      <p:ext uri="{BB962C8B-B14F-4D97-AF65-F5344CB8AC3E}">
        <p14:creationId xmlns:p14="http://schemas.microsoft.com/office/powerpoint/2010/main" val="425402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4100</TotalTime>
  <Words>2119</Words>
  <Application>Microsoft Office PowerPoint</Application>
  <PresentationFormat>화면 슬라이드 쇼(4:3)</PresentationFormat>
  <Paragraphs>538</Paragraphs>
  <Slides>56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61" baseType="lpstr">
      <vt:lpstr>HY견고딕</vt:lpstr>
      <vt:lpstr>나눔바른고딕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ptlineH</dc:creator>
  <cp:lastModifiedBy>지재민</cp:lastModifiedBy>
  <cp:revision>204</cp:revision>
  <dcterms:created xsi:type="dcterms:W3CDTF">2015-03-27T04:47:41Z</dcterms:created>
  <dcterms:modified xsi:type="dcterms:W3CDTF">2018-07-31T16:35:57Z</dcterms:modified>
</cp:coreProperties>
</file>